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1675"/>
  <p:notesSz cx="6858000" cy="9144000"/>
  <p:embeddedFontLst>
    <p:embeddedFont>
      <p:font typeface="Play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Play-bold.fntdata"/><Relationship Id="rId6" Type="http://schemas.openxmlformats.org/officeDocument/2006/relationships/slide" Target="slides/slide1.xml"/><Relationship Id="rId18" Type="http://schemas.openxmlformats.org/officeDocument/2006/relationships/font" Target="fonts/Play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30D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_high_end_food_branding_product_advertisement_sce_1188x1053.jp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77840" y="731520"/>
            <a:ext cx="6035040" cy="534924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solidFill>
            <a:srgbClr val="07130D"/>
          </a:solidFill>
          <a:ln cap="flat" cmpd="sng" w="9525">
            <a:solidFill>
              <a:srgbClr val="07130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5257800" y="0"/>
            <a:ext cx="548640" cy="6858000"/>
          </a:xfrm>
          <a:prstGeom prst="rect">
            <a:avLst/>
          </a:prstGeom>
          <a:solidFill>
            <a:srgbClr val="07130D"/>
          </a:solidFill>
          <a:ln cap="flat" cmpd="sng" w="9525">
            <a:solidFill>
              <a:srgbClr val="07130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566928" y="658368"/>
            <a:ext cx="32004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D3&amp;CO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603504" y="1261872"/>
            <a:ext cx="3931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Premium Mutton, Perfected.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603504" y="1700784"/>
            <a:ext cx="2286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Investor Pitch Deck</a:t>
            </a:r>
            <a:endParaRPr/>
          </a:p>
        </p:txBody>
      </p:sp>
      <p:cxnSp>
        <p:nvCxnSpPr>
          <p:cNvPr id="90" name="Google Shape;90;p13"/>
          <p:cNvCxnSpPr/>
          <p:nvPr/>
        </p:nvCxnSpPr>
        <p:spPr>
          <a:xfrm>
            <a:off x="603504" y="2029968"/>
            <a:ext cx="3337559" cy="0"/>
          </a:xfrm>
          <a:prstGeom prst="straightConnector1">
            <a:avLst/>
          </a:prstGeom>
          <a:noFill/>
          <a:ln cap="flat" cmpd="sng" w="19050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91" name="Google Shape;91;p13"/>
          <p:cNvSpPr txBox="1"/>
          <p:nvPr/>
        </p:nvSpPr>
        <p:spPr>
          <a:xfrm>
            <a:off x="603504" y="2331720"/>
            <a:ext cx="4389000" cy="10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Building India’s most trusted premium mutton brand through focused sourcing, hygienic processing, quick-commerce reach and premium offline stores.</a:t>
            </a:r>
            <a:endParaRPr/>
          </a:p>
        </p:txBody>
      </p:sp>
      <p:sp>
        <p:nvSpPr>
          <p:cNvPr id="92" name="Google Shape;92;p13"/>
          <p:cNvSpPr/>
          <p:nvPr/>
        </p:nvSpPr>
        <p:spPr>
          <a:xfrm>
            <a:off x="603504" y="3794760"/>
            <a:ext cx="1554480" cy="310896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658368" y="3867912"/>
            <a:ext cx="1444752" cy="12801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Mutton-first launch</a:t>
            </a:r>
            <a:endParaRPr/>
          </a:p>
        </p:txBody>
      </p:sp>
      <p:sp>
        <p:nvSpPr>
          <p:cNvPr id="94" name="Google Shape;94;p13"/>
          <p:cNvSpPr/>
          <p:nvPr/>
        </p:nvSpPr>
        <p:spPr>
          <a:xfrm>
            <a:off x="2340864" y="3794760"/>
            <a:ext cx="1691640" cy="310896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2395728" y="3867912"/>
            <a:ext cx="1581912" cy="12801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Omnichannel growth</a:t>
            </a:r>
            <a:endParaRPr/>
          </a:p>
        </p:txBody>
      </p:sp>
      <p:sp>
        <p:nvSpPr>
          <p:cNvPr id="96" name="Google Shape;96;p13"/>
          <p:cNvSpPr/>
          <p:nvPr/>
        </p:nvSpPr>
        <p:spPr>
          <a:xfrm>
            <a:off x="603504" y="4251960"/>
            <a:ext cx="1554480" cy="310896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658368" y="4325112"/>
            <a:ext cx="1444752" cy="12801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Profit-focused model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603504" y="6035040"/>
            <a:ext cx="16459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August 2026</a:t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11292840" y="6355080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30D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/>
          <p:nvPr/>
        </p:nvSpPr>
        <p:spPr>
          <a:xfrm>
            <a:off x="502920" y="256032"/>
            <a:ext cx="11887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D3&amp;CO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1874519" y="301752"/>
            <a:ext cx="24688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Problem</a:t>
            </a:r>
            <a:endParaRPr/>
          </a:p>
        </p:txBody>
      </p:sp>
      <p:cxnSp>
        <p:nvCxnSpPr>
          <p:cNvPr id="106" name="Google Shape;106;p14"/>
          <p:cNvCxnSpPr/>
          <p:nvPr/>
        </p:nvCxnSpPr>
        <p:spPr>
          <a:xfrm>
            <a:off x="502920" y="621792"/>
            <a:ext cx="11155680" cy="0"/>
          </a:xfrm>
          <a:prstGeom prst="straightConnector1">
            <a:avLst/>
          </a:prstGeom>
          <a:noFill/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107" name="Google Shape;107;p14"/>
          <p:cNvSpPr txBox="1"/>
          <p:nvPr/>
        </p:nvSpPr>
        <p:spPr>
          <a:xfrm>
            <a:off x="502920" y="822960"/>
            <a:ext cx="81381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7F1E5"/>
                </a:solidFill>
                <a:latin typeface="Play"/>
                <a:ea typeface="Play"/>
                <a:cs typeface="Play"/>
                <a:sym typeface="Play"/>
              </a:rPr>
              <a:t>The mutton category is valuable, but trust is broken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11292840" y="6355080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109" name="Google Shape;109;p14"/>
          <p:cNvSpPr/>
          <p:nvPr/>
        </p:nvSpPr>
        <p:spPr>
          <a:xfrm>
            <a:off x="548640" y="1600200"/>
            <a:ext cx="3520440" cy="132588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704088" y="1755648"/>
            <a:ext cx="4114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1143000" y="1764792"/>
            <a:ext cx="277063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Inconsistent quality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1143000" y="2112264"/>
            <a:ext cx="2770500" cy="3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8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Unpredictable freshness, cuts, smell, fat ratio and weight accuracy.</a:t>
            </a:r>
            <a:endParaRPr/>
          </a:p>
        </p:txBody>
      </p:sp>
      <p:sp>
        <p:nvSpPr>
          <p:cNvPr id="113" name="Google Shape;113;p14"/>
          <p:cNvSpPr/>
          <p:nvPr/>
        </p:nvSpPr>
        <p:spPr>
          <a:xfrm>
            <a:off x="4343400" y="1600200"/>
            <a:ext cx="3520440" cy="132588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4"/>
          <p:cNvSpPr txBox="1"/>
          <p:nvPr/>
        </p:nvSpPr>
        <p:spPr>
          <a:xfrm>
            <a:off x="4498848" y="1755648"/>
            <a:ext cx="4114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115" name="Google Shape;115;p14"/>
          <p:cNvSpPr txBox="1"/>
          <p:nvPr/>
        </p:nvSpPr>
        <p:spPr>
          <a:xfrm>
            <a:off x="4937760" y="1764792"/>
            <a:ext cx="277063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Low hygiene confidence</a:t>
            </a:r>
            <a:endParaRPr/>
          </a:p>
        </p:txBody>
      </p:sp>
      <p:sp>
        <p:nvSpPr>
          <p:cNvPr id="116" name="Google Shape;116;p14"/>
          <p:cNvSpPr txBox="1"/>
          <p:nvPr/>
        </p:nvSpPr>
        <p:spPr>
          <a:xfrm>
            <a:off x="4937760" y="2112264"/>
            <a:ext cx="2770500" cy="3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8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Modern households want cleaner handling, packaging and temperature control.</a:t>
            </a:r>
            <a:endParaRPr/>
          </a:p>
        </p:txBody>
      </p:sp>
      <p:sp>
        <p:nvSpPr>
          <p:cNvPr id="117" name="Google Shape;117;p14"/>
          <p:cNvSpPr/>
          <p:nvPr/>
        </p:nvSpPr>
        <p:spPr>
          <a:xfrm>
            <a:off x="8138160" y="1600200"/>
            <a:ext cx="3520440" cy="132588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4"/>
          <p:cNvSpPr txBox="1"/>
          <p:nvPr/>
        </p:nvSpPr>
        <p:spPr>
          <a:xfrm>
            <a:off x="8293608" y="1755648"/>
            <a:ext cx="4114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119" name="Google Shape;119;p14"/>
          <p:cNvSpPr txBox="1"/>
          <p:nvPr/>
        </p:nvSpPr>
        <p:spPr>
          <a:xfrm>
            <a:off x="8732520" y="1764792"/>
            <a:ext cx="277063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High price, low transparency</a:t>
            </a:r>
            <a:endParaRPr/>
          </a:p>
        </p:txBody>
      </p:sp>
      <p:sp>
        <p:nvSpPr>
          <p:cNvPr id="120" name="Google Shape;120;p14"/>
          <p:cNvSpPr txBox="1"/>
          <p:nvPr/>
        </p:nvSpPr>
        <p:spPr>
          <a:xfrm>
            <a:off x="8732520" y="2112264"/>
            <a:ext cx="2770500" cy="3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8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Mutton is premium, but customers rarely see sourcing or quality proof.</a:t>
            </a:r>
            <a:endParaRPr/>
          </a:p>
        </p:txBody>
      </p:sp>
      <p:sp>
        <p:nvSpPr>
          <p:cNvPr id="121" name="Google Shape;121;p14"/>
          <p:cNvSpPr txBox="1"/>
          <p:nvPr/>
        </p:nvSpPr>
        <p:spPr>
          <a:xfrm>
            <a:off x="731520" y="3657600"/>
            <a:ext cx="65838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D3&amp;CO converts a fragmented purchase into a branded, trusted habit.</a:t>
            </a:r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749808" y="4625603"/>
            <a:ext cx="6035100" cy="6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The first opportunity is not to sell every protein. It is to win one high-value category deeply: premium mutton.</a:t>
            </a:r>
            <a:endParaRPr/>
          </a:p>
        </p:txBody>
      </p:sp>
      <p:pic>
        <p:nvPicPr>
          <p:cNvPr descr="a_wide_well_lit_indoor_scene_lobby_modern_apartm_819x477.jpg" id="123" name="Google Shape;12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60920" y="3429000"/>
            <a:ext cx="4160520" cy="2423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30D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5"/>
          <p:cNvSpPr txBox="1"/>
          <p:nvPr/>
        </p:nvSpPr>
        <p:spPr>
          <a:xfrm>
            <a:off x="502920" y="256032"/>
            <a:ext cx="11887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D3&amp;CO</a:t>
            </a:r>
            <a:endParaRPr/>
          </a:p>
        </p:txBody>
      </p:sp>
      <p:sp>
        <p:nvSpPr>
          <p:cNvPr id="129" name="Google Shape;129;p15"/>
          <p:cNvSpPr txBox="1"/>
          <p:nvPr/>
        </p:nvSpPr>
        <p:spPr>
          <a:xfrm>
            <a:off x="1874519" y="301752"/>
            <a:ext cx="24688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  <a:endParaRPr/>
          </a:p>
        </p:txBody>
      </p:sp>
      <p:cxnSp>
        <p:nvCxnSpPr>
          <p:cNvPr id="130" name="Google Shape;130;p15"/>
          <p:cNvCxnSpPr/>
          <p:nvPr/>
        </p:nvCxnSpPr>
        <p:spPr>
          <a:xfrm>
            <a:off x="502920" y="621792"/>
            <a:ext cx="11155680" cy="0"/>
          </a:xfrm>
          <a:prstGeom prst="straightConnector1">
            <a:avLst/>
          </a:prstGeom>
          <a:noFill/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131" name="Google Shape;131;p15"/>
          <p:cNvSpPr txBox="1"/>
          <p:nvPr/>
        </p:nvSpPr>
        <p:spPr>
          <a:xfrm>
            <a:off x="502920" y="822960"/>
            <a:ext cx="81381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7F1E5"/>
                </a:solidFill>
                <a:latin typeface="Play"/>
                <a:ea typeface="Play"/>
                <a:cs typeface="Play"/>
                <a:sym typeface="Play"/>
              </a:rPr>
              <a:t>D3&amp;CO: a specialist premium mutton brand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11292840" y="6355080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pic>
        <p:nvPicPr>
          <p:cNvPr descr="a_high_end_food_branding_product_advertisement_sce_936x855.jpg" id="133" name="Google Shape;13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" y="1417320"/>
            <a:ext cx="475488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5"/>
          <p:cNvSpPr txBox="1"/>
          <p:nvPr/>
        </p:nvSpPr>
        <p:spPr>
          <a:xfrm>
            <a:off x="5715000" y="1417320"/>
            <a:ext cx="5303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00" u="none" cap="none" strike="noStrike">
                <a:solidFill>
                  <a:srgbClr val="F7F1E5"/>
                </a:solidFill>
                <a:latin typeface="Play"/>
                <a:ea typeface="Play"/>
                <a:cs typeface="Play"/>
                <a:sym typeface="Play"/>
              </a:rPr>
              <a:t>Start narrow. Win mutton. Expand after trust is established.</a:t>
            </a:r>
            <a:endParaRPr/>
          </a:p>
        </p:txBody>
      </p:sp>
      <p:sp>
        <p:nvSpPr>
          <p:cNvPr id="135" name="Google Shape;135;p15"/>
          <p:cNvSpPr txBox="1"/>
          <p:nvPr/>
        </p:nvSpPr>
        <p:spPr>
          <a:xfrm>
            <a:off x="5715000" y="2423160"/>
            <a:ext cx="50749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A mutton-first model lowers operational complexity, strengthens brand recall, simplifies procurement and creates clear premium positioning.</a:t>
            </a:r>
            <a:endParaRPr/>
          </a:p>
        </p:txBody>
      </p:sp>
      <p:sp>
        <p:nvSpPr>
          <p:cNvPr id="136" name="Google Shape;136;p15"/>
          <p:cNvSpPr/>
          <p:nvPr/>
        </p:nvSpPr>
        <p:spPr>
          <a:xfrm>
            <a:off x="5715000" y="3337560"/>
            <a:ext cx="1600200" cy="987552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5"/>
          <p:cNvSpPr txBox="1"/>
          <p:nvPr/>
        </p:nvSpPr>
        <p:spPr>
          <a:xfrm>
            <a:off x="5806440" y="3483864"/>
            <a:ext cx="14173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1 category</a:t>
            </a:r>
            <a:endParaRPr/>
          </a:p>
        </p:txBody>
      </p:sp>
      <p:sp>
        <p:nvSpPr>
          <p:cNvPr id="138" name="Google Shape;138;p15"/>
          <p:cNvSpPr txBox="1"/>
          <p:nvPr/>
        </p:nvSpPr>
        <p:spPr>
          <a:xfrm>
            <a:off x="5806440" y="3904487"/>
            <a:ext cx="14173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Initial focus</a:t>
            </a:r>
            <a:endParaRPr/>
          </a:p>
        </p:txBody>
      </p:sp>
      <p:sp>
        <p:nvSpPr>
          <p:cNvPr id="139" name="Google Shape;139;p15"/>
          <p:cNvSpPr txBox="1"/>
          <p:nvPr/>
        </p:nvSpPr>
        <p:spPr>
          <a:xfrm>
            <a:off x="5806440" y="4105656"/>
            <a:ext cx="141732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mutton only</a:t>
            </a:r>
            <a:endParaRPr/>
          </a:p>
        </p:txBody>
      </p:sp>
      <p:sp>
        <p:nvSpPr>
          <p:cNvPr id="140" name="Google Shape;140;p15"/>
          <p:cNvSpPr/>
          <p:nvPr/>
        </p:nvSpPr>
        <p:spPr>
          <a:xfrm>
            <a:off x="7543800" y="3337560"/>
            <a:ext cx="1600200" cy="987552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5"/>
          <p:cNvSpPr txBox="1"/>
          <p:nvPr/>
        </p:nvSpPr>
        <p:spPr>
          <a:xfrm>
            <a:off x="7635240" y="3483864"/>
            <a:ext cx="14173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8–12</a:t>
            </a:r>
            <a:endParaRPr/>
          </a:p>
        </p:txBody>
      </p:sp>
      <p:sp>
        <p:nvSpPr>
          <p:cNvPr id="142" name="Google Shape;142;p15"/>
          <p:cNvSpPr txBox="1"/>
          <p:nvPr/>
        </p:nvSpPr>
        <p:spPr>
          <a:xfrm>
            <a:off x="7635240" y="3904487"/>
            <a:ext cx="14173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Launch SKUs</a:t>
            </a:r>
            <a:endParaRPr/>
          </a:p>
        </p:txBody>
      </p:sp>
      <p:sp>
        <p:nvSpPr>
          <p:cNvPr id="143" name="Google Shape;143;p15"/>
          <p:cNvSpPr txBox="1"/>
          <p:nvPr/>
        </p:nvSpPr>
        <p:spPr>
          <a:xfrm>
            <a:off x="7635240" y="4105656"/>
            <a:ext cx="141732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hero products</a:t>
            </a:r>
            <a:endParaRPr/>
          </a:p>
        </p:txBody>
      </p:sp>
      <p:sp>
        <p:nvSpPr>
          <p:cNvPr id="144" name="Google Shape;144;p15"/>
          <p:cNvSpPr/>
          <p:nvPr/>
        </p:nvSpPr>
        <p:spPr>
          <a:xfrm>
            <a:off x="9372600" y="3337560"/>
            <a:ext cx="1600200" cy="987552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5"/>
          <p:cNvSpPr txBox="1"/>
          <p:nvPr/>
        </p:nvSpPr>
        <p:spPr>
          <a:xfrm>
            <a:off x="9464040" y="3483864"/>
            <a:ext cx="14173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Lean hub</a:t>
            </a:r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9464040" y="3904487"/>
            <a:ext cx="14173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Model</a:t>
            </a:r>
            <a:endParaRPr/>
          </a:p>
        </p:txBody>
      </p:sp>
      <p:sp>
        <p:nvSpPr>
          <p:cNvPr id="147" name="Google Shape;147;p15"/>
          <p:cNvSpPr txBox="1"/>
          <p:nvPr/>
        </p:nvSpPr>
        <p:spPr>
          <a:xfrm>
            <a:off x="9464040" y="4105656"/>
            <a:ext cx="141732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not heavy chain</a:t>
            </a:r>
            <a:endParaRPr/>
          </a:p>
        </p:txBody>
      </p:sp>
      <p:sp>
        <p:nvSpPr>
          <p:cNvPr id="148" name="Google Shape;148;p15"/>
          <p:cNvSpPr txBox="1"/>
          <p:nvPr/>
        </p:nvSpPr>
        <p:spPr>
          <a:xfrm>
            <a:off x="5715000" y="4572000"/>
            <a:ext cx="512064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50800" spcFirstLastPara="1" rIns="25400" wrap="square" tIns="12700">
            <a:spAutoFit/>
          </a:bodyPr>
          <a:lstStyle/>
          <a:p>
            <a:pPr indent="-69850" lvl="0" marL="0" marR="0" rtl="0" algn="l">
              <a:spcBef>
                <a:spcPts val="0"/>
              </a:spcBef>
              <a:spcAft>
                <a:spcPts val="0"/>
              </a:spcAft>
              <a:buClr>
                <a:srgbClr val="B7B0A0"/>
              </a:buClr>
              <a:buSzPts val="1100"/>
              <a:buFont typeface="Arial"/>
              <a:buChar char="•"/>
            </a:pPr>
            <a:r>
              <a:rPr b="0" i="0" lang="en-US" sz="11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Ethical supplier network and grade-based procurement</a:t>
            </a:r>
            <a:endParaRPr/>
          </a:p>
          <a:p>
            <a:pPr indent="-69850" lvl="0" marL="0" marR="0" rtl="0" algn="l">
              <a:spcBef>
                <a:spcPts val="500"/>
              </a:spcBef>
              <a:spcAft>
                <a:spcPts val="0"/>
              </a:spcAft>
              <a:buClr>
                <a:srgbClr val="B7B0A0"/>
              </a:buClr>
              <a:buSzPts val="1100"/>
              <a:buFont typeface="Arial"/>
              <a:buChar char="•"/>
            </a:pPr>
            <a:r>
              <a:rPr b="0" i="0" lang="en-US" sz="11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Expert cuts: curry cut, biryani cut, boneless, keema and chops</a:t>
            </a:r>
            <a:endParaRPr/>
          </a:p>
          <a:p>
            <a:pPr indent="-69850" lvl="0" marL="0" marR="0" rtl="0" algn="l">
              <a:spcBef>
                <a:spcPts val="500"/>
              </a:spcBef>
              <a:spcAft>
                <a:spcPts val="0"/>
              </a:spcAft>
              <a:buClr>
                <a:srgbClr val="B7B0A0"/>
              </a:buClr>
              <a:buSzPts val="1100"/>
              <a:buFont typeface="Arial"/>
              <a:buChar char="•"/>
            </a:pPr>
            <a:r>
              <a:rPr b="0" i="0" lang="en-US" sz="11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Hygienic processing, vacuum / chilled packing and visible quality proof</a:t>
            </a:r>
            <a:endParaRPr/>
          </a:p>
          <a:p>
            <a:pPr indent="-69850" lvl="0" marL="0" marR="0" rtl="0" algn="l">
              <a:spcBef>
                <a:spcPts val="500"/>
              </a:spcBef>
              <a:spcAft>
                <a:spcPts val="0"/>
              </a:spcAft>
              <a:buClr>
                <a:srgbClr val="B7B0A0"/>
              </a:buClr>
              <a:buSzPts val="1100"/>
              <a:buFont typeface="Arial"/>
              <a:buChar char="•"/>
            </a:pPr>
            <a:r>
              <a:rPr b="0" i="0" lang="en-US" sz="11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Own direct channel plus Zepto, Blinkit, Instamart and premium stores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30D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"/>
          <p:cNvSpPr txBox="1"/>
          <p:nvPr/>
        </p:nvSpPr>
        <p:spPr>
          <a:xfrm>
            <a:off x="502920" y="256032"/>
            <a:ext cx="11887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D3&amp;CO</a:t>
            </a:r>
            <a:endParaRPr/>
          </a:p>
        </p:txBody>
      </p:sp>
      <p:sp>
        <p:nvSpPr>
          <p:cNvPr id="154" name="Google Shape;154;p16"/>
          <p:cNvSpPr txBox="1"/>
          <p:nvPr/>
        </p:nvSpPr>
        <p:spPr>
          <a:xfrm>
            <a:off x="1874519" y="301752"/>
            <a:ext cx="24688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Products</a:t>
            </a:r>
            <a:endParaRPr/>
          </a:p>
        </p:txBody>
      </p:sp>
      <p:cxnSp>
        <p:nvCxnSpPr>
          <p:cNvPr id="155" name="Google Shape;155;p16"/>
          <p:cNvCxnSpPr/>
          <p:nvPr/>
        </p:nvCxnSpPr>
        <p:spPr>
          <a:xfrm>
            <a:off x="502920" y="621792"/>
            <a:ext cx="11155680" cy="0"/>
          </a:xfrm>
          <a:prstGeom prst="straightConnector1">
            <a:avLst/>
          </a:prstGeom>
          <a:noFill/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156" name="Google Shape;156;p16"/>
          <p:cNvSpPr txBox="1"/>
          <p:nvPr/>
        </p:nvSpPr>
        <p:spPr>
          <a:xfrm>
            <a:off x="502920" y="822960"/>
            <a:ext cx="81381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7F1E5"/>
                </a:solidFill>
                <a:latin typeface="Play"/>
                <a:ea typeface="Play"/>
                <a:cs typeface="Play"/>
                <a:sym typeface="Play"/>
              </a:rPr>
              <a:t>Launch portfolio: 8–12 hero SKUs, not a scattered catalogue</a:t>
            </a:r>
            <a:endParaRPr/>
          </a:p>
        </p:txBody>
      </p:sp>
      <p:sp>
        <p:nvSpPr>
          <p:cNvPr id="157" name="Google Shape;157;p16"/>
          <p:cNvSpPr txBox="1"/>
          <p:nvPr/>
        </p:nvSpPr>
        <p:spPr>
          <a:xfrm>
            <a:off x="11292840" y="6355080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pic>
        <p:nvPicPr>
          <p:cNvPr descr="a_high_end_food_branding_product_advertisement_sce_756x927.jpg" id="158" name="Google Shape;15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1325880"/>
            <a:ext cx="3840480" cy="470916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6"/>
          <p:cNvSpPr/>
          <p:nvPr/>
        </p:nvSpPr>
        <p:spPr>
          <a:xfrm>
            <a:off x="4709160" y="1463040"/>
            <a:ext cx="1828800" cy="512064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6"/>
          <p:cNvSpPr txBox="1"/>
          <p:nvPr/>
        </p:nvSpPr>
        <p:spPr>
          <a:xfrm>
            <a:off x="4754880" y="1536192"/>
            <a:ext cx="17373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SKU</a:t>
            </a:r>
            <a:endParaRPr/>
          </a:p>
        </p:txBody>
      </p:sp>
      <p:sp>
        <p:nvSpPr>
          <p:cNvPr id="161" name="Google Shape;161;p16"/>
          <p:cNvSpPr/>
          <p:nvPr/>
        </p:nvSpPr>
        <p:spPr>
          <a:xfrm>
            <a:off x="6537960" y="1463040"/>
            <a:ext cx="2057400" cy="512064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6"/>
          <p:cNvSpPr txBox="1"/>
          <p:nvPr/>
        </p:nvSpPr>
        <p:spPr>
          <a:xfrm>
            <a:off x="6583680" y="1536192"/>
            <a:ext cx="19659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Customer job</a:t>
            </a:r>
            <a:endParaRPr/>
          </a:p>
        </p:txBody>
      </p:sp>
      <p:sp>
        <p:nvSpPr>
          <p:cNvPr id="163" name="Google Shape;163;p16"/>
          <p:cNvSpPr/>
          <p:nvPr/>
        </p:nvSpPr>
        <p:spPr>
          <a:xfrm>
            <a:off x="8595360" y="1463040"/>
            <a:ext cx="1920240" cy="512064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6"/>
          <p:cNvSpPr txBox="1"/>
          <p:nvPr/>
        </p:nvSpPr>
        <p:spPr>
          <a:xfrm>
            <a:off x="8641080" y="1536192"/>
            <a:ext cx="182880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Strategic role</a:t>
            </a:r>
            <a:endParaRPr/>
          </a:p>
        </p:txBody>
      </p:sp>
      <p:sp>
        <p:nvSpPr>
          <p:cNvPr id="165" name="Google Shape;165;p16"/>
          <p:cNvSpPr/>
          <p:nvPr/>
        </p:nvSpPr>
        <p:spPr>
          <a:xfrm>
            <a:off x="4709160" y="1975104"/>
            <a:ext cx="1828800" cy="512064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6"/>
          <p:cNvSpPr txBox="1"/>
          <p:nvPr/>
        </p:nvSpPr>
        <p:spPr>
          <a:xfrm>
            <a:off x="4754880" y="2048256"/>
            <a:ext cx="17373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Curry Cut</a:t>
            </a:r>
            <a:endParaRPr/>
          </a:p>
        </p:txBody>
      </p:sp>
      <p:sp>
        <p:nvSpPr>
          <p:cNvPr id="167" name="Google Shape;167;p16"/>
          <p:cNvSpPr/>
          <p:nvPr/>
        </p:nvSpPr>
        <p:spPr>
          <a:xfrm>
            <a:off x="6537960" y="1975104"/>
            <a:ext cx="2057400" cy="512064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6"/>
          <p:cNvSpPr txBox="1"/>
          <p:nvPr/>
        </p:nvSpPr>
        <p:spPr>
          <a:xfrm>
            <a:off x="6583680" y="2048256"/>
            <a:ext cx="19659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Daily household cooking</a:t>
            </a:r>
            <a:endParaRPr/>
          </a:p>
        </p:txBody>
      </p:sp>
      <p:sp>
        <p:nvSpPr>
          <p:cNvPr id="169" name="Google Shape;169;p16"/>
          <p:cNvSpPr/>
          <p:nvPr/>
        </p:nvSpPr>
        <p:spPr>
          <a:xfrm>
            <a:off x="8595360" y="1975104"/>
            <a:ext cx="1920240" cy="512064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6"/>
          <p:cNvSpPr txBox="1"/>
          <p:nvPr/>
        </p:nvSpPr>
        <p:spPr>
          <a:xfrm>
            <a:off x="8641080" y="2048256"/>
            <a:ext cx="182880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High frequency</a:t>
            </a:r>
            <a:endParaRPr/>
          </a:p>
        </p:txBody>
      </p:sp>
      <p:sp>
        <p:nvSpPr>
          <p:cNvPr id="171" name="Google Shape;171;p16"/>
          <p:cNvSpPr/>
          <p:nvPr/>
        </p:nvSpPr>
        <p:spPr>
          <a:xfrm>
            <a:off x="4709160" y="2487168"/>
            <a:ext cx="1828800" cy="51206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6"/>
          <p:cNvSpPr txBox="1"/>
          <p:nvPr/>
        </p:nvSpPr>
        <p:spPr>
          <a:xfrm>
            <a:off x="4754880" y="2560320"/>
            <a:ext cx="17373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Biryani Cut</a:t>
            </a:r>
            <a:endParaRPr/>
          </a:p>
        </p:txBody>
      </p:sp>
      <p:sp>
        <p:nvSpPr>
          <p:cNvPr id="173" name="Google Shape;173;p16"/>
          <p:cNvSpPr/>
          <p:nvPr/>
        </p:nvSpPr>
        <p:spPr>
          <a:xfrm>
            <a:off x="6537960" y="2487168"/>
            <a:ext cx="2057400" cy="51206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6"/>
          <p:cNvSpPr txBox="1"/>
          <p:nvPr/>
        </p:nvSpPr>
        <p:spPr>
          <a:xfrm>
            <a:off x="6583680" y="2560320"/>
            <a:ext cx="19659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Weekend/family occasions</a:t>
            </a:r>
            <a:endParaRPr/>
          </a:p>
        </p:txBody>
      </p:sp>
      <p:sp>
        <p:nvSpPr>
          <p:cNvPr id="175" name="Google Shape;175;p16"/>
          <p:cNvSpPr/>
          <p:nvPr/>
        </p:nvSpPr>
        <p:spPr>
          <a:xfrm>
            <a:off x="8595360" y="2487168"/>
            <a:ext cx="1920240" cy="51206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6"/>
          <p:cNvSpPr txBox="1"/>
          <p:nvPr/>
        </p:nvSpPr>
        <p:spPr>
          <a:xfrm>
            <a:off x="8641080" y="2560320"/>
            <a:ext cx="182880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Higher basket</a:t>
            </a:r>
            <a:endParaRPr/>
          </a:p>
        </p:txBody>
      </p:sp>
      <p:sp>
        <p:nvSpPr>
          <p:cNvPr id="177" name="Google Shape;177;p16"/>
          <p:cNvSpPr/>
          <p:nvPr/>
        </p:nvSpPr>
        <p:spPr>
          <a:xfrm>
            <a:off x="4709160" y="2999232"/>
            <a:ext cx="1828800" cy="512064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6"/>
          <p:cNvSpPr txBox="1"/>
          <p:nvPr/>
        </p:nvSpPr>
        <p:spPr>
          <a:xfrm>
            <a:off x="4754880" y="3072384"/>
            <a:ext cx="17373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Boneless</a:t>
            </a:r>
            <a:endParaRPr/>
          </a:p>
        </p:txBody>
      </p:sp>
      <p:sp>
        <p:nvSpPr>
          <p:cNvPr id="179" name="Google Shape;179;p16"/>
          <p:cNvSpPr/>
          <p:nvPr/>
        </p:nvSpPr>
        <p:spPr>
          <a:xfrm>
            <a:off x="6537960" y="2999232"/>
            <a:ext cx="2057400" cy="512064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6"/>
          <p:cNvSpPr txBox="1"/>
          <p:nvPr/>
        </p:nvSpPr>
        <p:spPr>
          <a:xfrm>
            <a:off x="6583680" y="3072384"/>
            <a:ext cx="19659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Urban convenience</a:t>
            </a:r>
            <a:endParaRPr/>
          </a:p>
        </p:txBody>
      </p:sp>
      <p:sp>
        <p:nvSpPr>
          <p:cNvPr id="181" name="Google Shape;181;p16"/>
          <p:cNvSpPr/>
          <p:nvPr/>
        </p:nvSpPr>
        <p:spPr>
          <a:xfrm>
            <a:off x="8595360" y="2999232"/>
            <a:ext cx="1920240" cy="512064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6"/>
          <p:cNvSpPr txBox="1"/>
          <p:nvPr/>
        </p:nvSpPr>
        <p:spPr>
          <a:xfrm>
            <a:off x="8641080" y="3072384"/>
            <a:ext cx="182880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Premium margin</a:t>
            </a:r>
            <a:endParaRPr/>
          </a:p>
        </p:txBody>
      </p:sp>
      <p:sp>
        <p:nvSpPr>
          <p:cNvPr id="183" name="Google Shape;183;p16"/>
          <p:cNvSpPr/>
          <p:nvPr/>
        </p:nvSpPr>
        <p:spPr>
          <a:xfrm>
            <a:off x="4709160" y="3511296"/>
            <a:ext cx="1828800" cy="51206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6"/>
          <p:cNvSpPr txBox="1"/>
          <p:nvPr/>
        </p:nvSpPr>
        <p:spPr>
          <a:xfrm>
            <a:off x="4754880" y="3584448"/>
            <a:ext cx="17373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Keema</a:t>
            </a:r>
            <a:endParaRPr/>
          </a:p>
        </p:txBody>
      </p:sp>
      <p:sp>
        <p:nvSpPr>
          <p:cNvPr id="185" name="Google Shape;185;p16"/>
          <p:cNvSpPr/>
          <p:nvPr/>
        </p:nvSpPr>
        <p:spPr>
          <a:xfrm>
            <a:off x="6537960" y="3511296"/>
            <a:ext cx="2057400" cy="51206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6"/>
          <p:cNvSpPr txBox="1"/>
          <p:nvPr/>
        </p:nvSpPr>
        <p:spPr>
          <a:xfrm>
            <a:off x="6583680" y="3584448"/>
            <a:ext cx="19659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Quick cooking</a:t>
            </a:r>
            <a:endParaRPr/>
          </a:p>
        </p:txBody>
      </p:sp>
      <p:sp>
        <p:nvSpPr>
          <p:cNvPr id="187" name="Google Shape;187;p16"/>
          <p:cNvSpPr/>
          <p:nvPr/>
        </p:nvSpPr>
        <p:spPr>
          <a:xfrm>
            <a:off x="8595360" y="3511296"/>
            <a:ext cx="1920240" cy="51206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6"/>
          <p:cNvSpPr txBox="1"/>
          <p:nvPr/>
        </p:nvSpPr>
        <p:spPr>
          <a:xfrm>
            <a:off x="8641080" y="3584448"/>
            <a:ext cx="182880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Repeat demand</a:t>
            </a:r>
            <a:endParaRPr/>
          </a:p>
        </p:txBody>
      </p:sp>
      <p:sp>
        <p:nvSpPr>
          <p:cNvPr id="189" name="Google Shape;189;p16"/>
          <p:cNvSpPr/>
          <p:nvPr/>
        </p:nvSpPr>
        <p:spPr>
          <a:xfrm>
            <a:off x="4709160" y="4023360"/>
            <a:ext cx="1828800" cy="512064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6"/>
          <p:cNvSpPr txBox="1"/>
          <p:nvPr/>
        </p:nvSpPr>
        <p:spPr>
          <a:xfrm>
            <a:off x="4754880" y="4096512"/>
            <a:ext cx="17373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Chops</a:t>
            </a:r>
            <a:endParaRPr/>
          </a:p>
        </p:txBody>
      </p:sp>
      <p:sp>
        <p:nvSpPr>
          <p:cNvPr id="191" name="Google Shape;191;p16"/>
          <p:cNvSpPr/>
          <p:nvPr/>
        </p:nvSpPr>
        <p:spPr>
          <a:xfrm>
            <a:off x="6537960" y="4023360"/>
            <a:ext cx="2057400" cy="512064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6"/>
          <p:cNvSpPr txBox="1"/>
          <p:nvPr/>
        </p:nvSpPr>
        <p:spPr>
          <a:xfrm>
            <a:off x="6583680" y="4096512"/>
            <a:ext cx="19659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Premium celebration</a:t>
            </a:r>
            <a:endParaRPr/>
          </a:p>
        </p:txBody>
      </p:sp>
      <p:sp>
        <p:nvSpPr>
          <p:cNvPr id="193" name="Google Shape;193;p16"/>
          <p:cNvSpPr/>
          <p:nvPr/>
        </p:nvSpPr>
        <p:spPr>
          <a:xfrm>
            <a:off x="8595360" y="4023360"/>
            <a:ext cx="1920240" cy="512064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6"/>
          <p:cNvSpPr txBox="1"/>
          <p:nvPr/>
        </p:nvSpPr>
        <p:spPr>
          <a:xfrm>
            <a:off x="8641080" y="4096512"/>
            <a:ext cx="182880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Brand builder</a:t>
            </a:r>
            <a:endParaRPr/>
          </a:p>
        </p:txBody>
      </p:sp>
      <p:sp>
        <p:nvSpPr>
          <p:cNvPr id="195" name="Google Shape;195;p16"/>
          <p:cNvSpPr/>
          <p:nvPr/>
        </p:nvSpPr>
        <p:spPr>
          <a:xfrm>
            <a:off x="4709160" y="4535424"/>
            <a:ext cx="1828800" cy="51206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6"/>
          <p:cNvSpPr txBox="1"/>
          <p:nvPr/>
        </p:nvSpPr>
        <p:spPr>
          <a:xfrm>
            <a:off x="4754880" y="4608576"/>
            <a:ext cx="17373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Marinated Mutton</a:t>
            </a:r>
            <a:endParaRPr/>
          </a:p>
        </p:txBody>
      </p:sp>
      <p:sp>
        <p:nvSpPr>
          <p:cNvPr id="197" name="Google Shape;197;p16"/>
          <p:cNvSpPr/>
          <p:nvPr/>
        </p:nvSpPr>
        <p:spPr>
          <a:xfrm>
            <a:off x="6537960" y="4535424"/>
            <a:ext cx="2057400" cy="51206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6"/>
          <p:cNvSpPr txBox="1"/>
          <p:nvPr/>
        </p:nvSpPr>
        <p:spPr>
          <a:xfrm>
            <a:off x="6583680" y="4608576"/>
            <a:ext cx="196596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Ready-to-cook</a:t>
            </a:r>
            <a:endParaRPr/>
          </a:p>
        </p:txBody>
      </p:sp>
      <p:sp>
        <p:nvSpPr>
          <p:cNvPr id="199" name="Google Shape;199;p16"/>
          <p:cNvSpPr/>
          <p:nvPr/>
        </p:nvSpPr>
        <p:spPr>
          <a:xfrm>
            <a:off x="8595360" y="4535424"/>
            <a:ext cx="1920240" cy="51206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6"/>
          <p:cNvSpPr txBox="1"/>
          <p:nvPr/>
        </p:nvSpPr>
        <p:spPr>
          <a:xfrm>
            <a:off x="8641080" y="4608576"/>
            <a:ext cx="182880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Highest value-add</a:t>
            </a:r>
            <a:endParaRPr/>
          </a:p>
        </p:txBody>
      </p:sp>
      <p:sp>
        <p:nvSpPr>
          <p:cNvPr id="201" name="Google Shape;201;p16"/>
          <p:cNvSpPr txBox="1"/>
          <p:nvPr/>
        </p:nvSpPr>
        <p:spPr>
          <a:xfrm>
            <a:off x="4709160" y="5230368"/>
            <a:ext cx="31089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Product principle</a:t>
            </a:r>
            <a:endParaRPr/>
          </a:p>
        </p:txBody>
      </p:sp>
      <p:sp>
        <p:nvSpPr>
          <p:cNvPr id="202" name="Google Shape;202;p16"/>
          <p:cNvSpPr txBox="1"/>
          <p:nvPr/>
        </p:nvSpPr>
        <p:spPr>
          <a:xfrm>
            <a:off x="4709160" y="5623560"/>
            <a:ext cx="539496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Raw cuts drive habit. Premium and ready-to-cook products drive margin.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30D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7"/>
          <p:cNvSpPr txBox="1"/>
          <p:nvPr/>
        </p:nvSpPr>
        <p:spPr>
          <a:xfrm>
            <a:off x="502920" y="256032"/>
            <a:ext cx="11887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D3&amp;CO</a:t>
            </a:r>
            <a:endParaRPr/>
          </a:p>
        </p:txBody>
      </p:sp>
      <p:sp>
        <p:nvSpPr>
          <p:cNvPr id="208" name="Google Shape;208;p17"/>
          <p:cNvSpPr txBox="1"/>
          <p:nvPr/>
        </p:nvSpPr>
        <p:spPr>
          <a:xfrm>
            <a:off x="1874519" y="301752"/>
            <a:ext cx="24688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Channels</a:t>
            </a:r>
            <a:endParaRPr/>
          </a:p>
        </p:txBody>
      </p:sp>
      <p:cxnSp>
        <p:nvCxnSpPr>
          <p:cNvPr id="209" name="Google Shape;209;p17"/>
          <p:cNvCxnSpPr/>
          <p:nvPr/>
        </p:nvCxnSpPr>
        <p:spPr>
          <a:xfrm>
            <a:off x="502920" y="621792"/>
            <a:ext cx="11155680" cy="0"/>
          </a:xfrm>
          <a:prstGeom prst="straightConnector1">
            <a:avLst/>
          </a:prstGeom>
          <a:noFill/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10" name="Google Shape;210;p17"/>
          <p:cNvSpPr txBox="1"/>
          <p:nvPr/>
        </p:nvSpPr>
        <p:spPr>
          <a:xfrm>
            <a:off x="502920" y="822960"/>
            <a:ext cx="81381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7F1E5"/>
                </a:solidFill>
                <a:latin typeface="Play"/>
                <a:ea typeface="Play"/>
                <a:cs typeface="Play"/>
                <a:sym typeface="Play"/>
              </a:rPr>
              <a:t>Omnichannel, but with each channel doing a different job</a:t>
            </a:r>
            <a:endParaRPr/>
          </a:p>
        </p:txBody>
      </p:sp>
      <p:sp>
        <p:nvSpPr>
          <p:cNvPr id="211" name="Google Shape;211;p17"/>
          <p:cNvSpPr txBox="1"/>
          <p:nvPr/>
        </p:nvSpPr>
        <p:spPr>
          <a:xfrm>
            <a:off x="11292840" y="6355080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/>
          </a:p>
        </p:txBody>
      </p:sp>
      <p:pic>
        <p:nvPicPr>
          <p:cNvPr descr="a_high_end_corporate_pitch_infographic_style_slide_1035x837.jpg" id="212" name="Google Shape;21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488" y="1261872"/>
            <a:ext cx="5257800" cy="425196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7"/>
          <p:cNvSpPr/>
          <p:nvPr/>
        </p:nvSpPr>
        <p:spPr>
          <a:xfrm>
            <a:off x="5989320" y="1325880"/>
            <a:ext cx="2606040" cy="91440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7"/>
          <p:cNvSpPr txBox="1"/>
          <p:nvPr/>
        </p:nvSpPr>
        <p:spPr>
          <a:xfrm>
            <a:off x="6144768" y="1481328"/>
            <a:ext cx="4114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/>
          </a:p>
        </p:txBody>
      </p:sp>
      <p:sp>
        <p:nvSpPr>
          <p:cNvPr id="215" name="Google Shape;215;p17"/>
          <p:cNvSpPr txBox="1"/>
          <p:nvPr/>
        </p:nvSpPr>
        <p:spPr>
          <a:xfrm>
            <a:off x="6454684" y="1490475"/>
            <a:ext cx="2057400" cy="2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Own WhatsApp / website</a:t>
            </a:r>
            <a:endParaRPr/>
          </a:p>
        </p:txBody>
      </p:sp>
      <p:sp>
        <p:nvSpPr>
          <p:cNvPr id="216" name="Google Shape;216;p17"/>
          <p:cNvSpPr txBox="1"/>
          <p:nvPr/>
        </p:nvSpPr>
        <p:spPr>
          <a:xfrm>
            <a:off x="6583680" y="1837943"/>
            <a:ext cx="185623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8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Highest margin, subscriptions, repeat purchases.</a:t>
            </a:r>
            <a:endParaRPr/>
          </a:p>
        </p:txBody>
      </p:sp>
      <p:sp>
        <p:nvSpPr>
          <p:cNvPr id="217" name="Google Shape;217;p17"/>
          <p:cNvSpPr/>
          <p:nvPr/>
        </p:nvSpPr>
        <p:spPr>
          <a:xfrm>
            <a:off x="8915400" y="1325880"/>
            <a:ext cx="2606040" cy="91440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7"/>
          <p:cNvSpPr txBox="1"/>
          <p:nvPr/>
        </p:nvSpPr>
        <p:spPr>
          <a:xfrm>
            <a:off x="9070848" y="1481328"/>
            <a:ext cx="4114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/>
          </a:p>
        </p:txBody>
      </p:sp>
      <p:sp>
        <p:nvSpPr>
          <p:cNvPr id="219" name="Google Shape;219;p17"/>
          <p:cNvSpPr txBox="1"/>
          <p:nvPr/>
        </p:nvSpPr>
        <p:spPr>
          <a:xfrm>
            <a:off x="9509760" y="1490472"/>
            <a:ext cx="185623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Quick commerce</a:t>
            </a:r>
            <a:endParaRPr/>
          </a:p>
        </p:txBody>
      </p:sp>
      <p:sp>
        <p:nvSpPr>
          <p:cNvPr id="220" name="Google Shape;220;p17"/>
          <p:cNvSpPr txBox="1"/>
          <p:nvPr/>
        </p:nvSpPr>
        <p:spPr>
          <a:xfrm>
            <a:off x="9509760" y="1805695"/>
            <a:ext cx="18561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8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Zepto, Blinkit, Instamart for discovery and urgent needs.</a:t>
            </a:r>
            <a:endParaRPr/>
          </a:p>
        </p:txBody>
      </p:sp>
      <p:sp>
        <p:nvSpPr>
          <p:cNvPr id="221" name="Google Shape;221;p17"/>
          <p:cNvSpPr/>
          <p:nvPr/>
        </p:nvSpPr>
        <p:spPr>
          <a:xfrm>
            <a:off x="5989320" y="2514600"/>
            <a:ext cx="2606040" cy="91440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7"/>
          <p:cNvSpPr txBox="1"/>
          <p:nvPr/>
        </p:nvSpPr>
        <p:spPr>
          <a:xfrm>
            <a:off x="6144768" y="2670048"/>
            <a:ext cx="4114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223" name="Google Shape;223;p17"/>
          <p:cNvSpPr txBox="1"/>
          <p:nvPr/>
        </p:nvSpPr>
        <p:spPr>
          <a:xfrm>
            <a:off x="6454684" y="2679200"/>
            <a:ext cx="2011800" cy="2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Apartment communities</a:t>
            </a:r>
            <a:endParaRPr/>
          </a:p>
        </p:txBody>
      </p:sp>
      <p:sp>
        <p:nvSpPr>
          <p:cNvPr id="224" name="Google Shape;224;p17"/>
          <p:cNvSpPr txBox="1"/>
          <p:nvPr/>
        </p:nvSpPr>
        <p:spPr>
          <a:xfrm>
            <a:off x="6583675" y="3026675"/>
            <a:ext cx="20118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8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Low acquisition cost, dense delivery routes and trust building.</a:t>
            </a:r>
            <a:endParaRPr/>
          </a:p>
        </p:txBody>
      </p:sp>
      <p:sp>
        <p:nvSpPr>
          <p:cNvPr id="225" name="Google Shape;225;p17"/>
          <p:cNvSpPr/>
          <p:nvPr/>
        </p:nvSpPr>
        <p:spPr>
          <a:xfrm>
            <a:off x="8915400" y="2514600"/>
            <a:ext cx="2606040" cy="91440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7"/>
          <p:cNvSpPr txBox="1"/>
          <p:nvPr/>
        </p:nvSpPr>
        <p:spPr>
          <a:xfrm>
            <a:off x="9070848" y="2670048"/>
            <a:ext cx="4114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/>
          </a:p>
        </p:txBody>
      </p:sp>
      <p:sp>
        <p:nvSpPr>
          <p:cNvPr id="227" name="Google Shape;227;p17"/>
          <p:cNvSpPr txBox="1"/>
          <p:nvPr/>
        </p:nvSpPr>
        <p:spPr>
          <a:xfrm>
            <a:off x="9509760" y="2679192"/>
            <a:ext cx="185623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B2B supply</a:t>
            </a:r>
            <a:endParaRPr/>
          </a:p>
        </p:txBody>
      </p:sp>
      <p:sp>
        <p:nvSpPr>
          <p:cNvPr id="228" name="Google Shape;228;p17"/>
          <p:cNvSpPr txBox="1"/>
          <p:nvPr/>
        </p:nvSpPr>
        <p:spPr>
          <a:xfrm>
            <a:off x="9509760" y="2962169"/>
            <a:ext cx="18561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8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Restaurants, cloud kitchens and caterers for baseline volume.</a:t>
            </a:r>
            <a:endParaRPr/>
          </a:p>
        </p:txBody>
      </p:sp>
      <p:sp>
        <p:nvSpPr>
          <p:cNvPr id="229" name="Google Shape;229;p17"/>
          <p:cNvSpPr/>
          <p:nvPr/>
        </p:nvSpPr>
        <p:spPr>
          <a:xfrm>
            <a:off x="5989320" y="3703320"/>
            <a:ext cx="2606040" cy="91440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7"/>
          <p:cNvSpPr txBox="1"/>
          <p:nvPr/>
        </p:nvSpPr>
        <p:spPr>
          <a:xfrm>
            <a:off x="6144768" y="3858768"/>
            <a:ext cx="4114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231" name="Google Shape;231;p17"/>
          <p:cNvSpPr txBox="1"/>
          <p:nvPr/>
        </p:nvSpPr>
        <p:spPr>
          <a:xfrm>
            <a:off x="6583680" y="3867911"/>
            <a:ext cx="185623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Premium stores</a:t>
            </a:r>
            <a:endParaRPr/>
          </a:p>
        </p:txBody>
      </p:sp>
      <p:sp>
        <p:nvSpPr>
          <p:cNvPr id="232" name="Google Shape;232;p17"/>
          <p:cNvSpPr txBox="1"/>
          <p:nvPr/>
        </p:nvSpPr>
        <p:spPr>
          <a:xfrm>
            <a:off x="6583680" y="4150888"/>
            <a:ext cx="18561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8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Trust, experience, walk-ins and local fulfilment hub.</a:t>
            </a:r>
            <a:endParaRPr/>
          </a:p>
        </p:txBody>
      </p:sp>
      <p:sp>
        <p:nvSpPr>
          <p:cNvPr id="233" name="Google Shape;233;p17"/>
          <p:cNvSpPr/>
          <p:nvPr/>
        </p:nvSpPr>
        <p:spPr>
          <a:xfrm>
            <a:off x="8915400" y="3703320"/>
            <a:ext cx="2606040" cy="91440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7"/>
          <p:cNvSpPr txBox="1"/>
          <p:nvPr/>
        </p:nvSpPr>
        <p:spPr>
          <a:xfrm>
            <a:off x="9070848" y="3858768"/>
            <a:ext cx="4114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endParaRPr/>
          </a:p>
        </p:txBody>
      </p:sp>
      <p:sp>
        <p:nvSpPr>
          <p:cNvPr id="235" name="Google Shape;235;p17"/>
          <p:cNvSpPr txBox="1"/>
          <p:nvPr/>
        </p:nvSpPr>
        <p:spPr>
          <a:xfrm>
            <a:off x="9509760" y="3867911"/>
            <a:ext cx="1856232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Subscriptions</a:t>
            </a:r>
            <a:endParaRPr/>
          </a:p>
        </p:txBody>
      </p:sp>
      <p:sp>
        <p:nvSpPr>
          <p:cNvPr id="236" name="Google Shape;236;p17"/>
          <p:cNvSpPr txBox="1"/>
          <p:nvPr/>
        </p:nvSpPr>
        <p:spPr>
          <a:xfrm>
            <a:off x="9509760" y="4140138"/>
            <a:ext cx="18561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8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Weekly/fortnightly mutton packs for loyal families.</a:t>
            </a:r>
            <a:endParaRPr/>
          </a:p>
        </p:txBody>
      </p:sp>
      <p:sp>
        <p:nvSpPr>
          <p:cNvPr id="237" name="Google Shape;237;p17"/>
          <p:cNvSpPr txBox="1"/>
          <p:nvPr/>
        </p:nvSpPr>
        <p:spPr>
          <a:xfrm>
            <a:off x="6080760" y="5212080"/>
            <a:ext cx="5303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Quick commerce acquires reach. Direct channels retain value.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30D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8"/>
          <p:cNvSpPr txBox="1"/>
          <p:nvPr/>
        </p:nvSpPr>
        <p:spPr>
          <a:xfrm>
            <a:off x="502920" y="256032"/>
            <a:ext cx="11887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D3&amp;CO</a:t>
            </a:r>
            <a:endParaRPr/>
          </a:p>
        </p:txBody>
      </p:sp>
      <p:sp>
        <p:nvSpPr>
          <p:cNvPr id="243" name="Google Shape;243;p18"/>
          <p:cNvSpPr txBox="1"/>
          <p:nvPr/>
        </p:nvSpPr>
        <p:spPr>
          <a:xfrm>
            <a:off x="1874519" y="301752"/>
            <a:ext cx="24688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Operating Model</a:t>
            </a:r>
            <a:endParaRPr/>
          </a:p>
        </p:txBody>
      </p:sp>
      <p:cxnSp>
        <p:nvCxnSpPr>
          <p:cNvPr id="244" name="Google Shape;244;p18"/>
          <p:cNvCxnSpPr/>
          <p:nvPr/>
        </p:nvCxnSpPr>
        <p:spPr>
          <a:xfrm>
            <a:off x="502920" y="621792"/>
            <a:ext cx="11155680" cy="0"/>
          </a:xfrm>
          <a:prstGeom prst="straightConnector1">
            <a:avLst/>
          </a:prstGeom>
          <a:noFill/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45" name="Google Shape;245;p18"/>
          <p:cNvSpPr txBox="1"/>
          <p:nvPr/>
        </p:nvSpPr>
        <p:spPr>
          <a:xfrm>
            <a:off x="502920" y="822960"/>
            <a:ext cx="81381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7F1E5"/>
                </a:solidFill>
                <a:latin typeface="Play"/>
                <a:ea typeface="Play"/>
                <a:cs typeface="Play"/>
                <a:sym typeface="Play"/>
              </a:rPr>
              <a:t>Lean operating model designed for early profitability</a:t>
            </a:r>
            <a:endParaRPr/>
          </a:p>
        </p:txBody>
      </p:sp>
      <p:sp>
        <p:nvSpPr>
          <p:cNvPr id="246" name="Google Shape;246;p18"/>
          <p:cNvSpPr txBox="1"/>
          <p:nvPr/>
        </p:nvSpPr>
        <p:spPr>
          <a:xfrm>
            <a:off x="11292840" y="6355080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/>
          </a:p>
        </p:txBody>
      </p:sp>
      <p:sp>
        <p:nvSpPr>
          <p:cNvPr id="247" name="Google Shape;247;p18"/>
          <p:cNvSpPr/>
          <p:nvPr/>
        </p:nvSpPr>
        <p:spPr>
          <a:xfrm>
            <a:off x="502920" y="1645920"/>
            <a:ext cx="2011680" cy="132588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8"/>
          <p:cNvSpPr txBox="1"/>
          <p:nvPr/>
        </p:nvSpPr>
        <p:spPr>
          <a:xfrm>
            <a:off x="612648" y="178308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249" name="Google Shape;249;p18"/>
          <p:cNvSpPr txBox="1"/>
          <p:nvPr/>
        </p:nvSpPr>
        <p:spPr>
          <a:xfrm>
            <a:off x="612648" y="2121408"/>
            <a:ext cx="1783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Demand capture</a:t>
            </a:r>
            <a:endParaRPr/>
          </a:p>
        </p:txBody>
      </p:sp>
      <p:sp>
        <p:nvSpPr>
          <p:cNvPr id="250" name="Google Shape;250;p18"/>
          <p:cNvSpPr txBox="1"/>
          <p:nvPr/>
        </p:nvSpPr>
        <p:spPr>
          <a:xfrm>
            <a:off x="612648" y="2450592"/>
            <a:ext cx="17830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Pre-orders, platform demand, B2B standing orders</a:t>
            </a:r>
            <a:endParaRPr/>
          </a:p>
        </p:txBody>
      </p:sp>
      <p:cxnSp>
        <p:nvCxnSpPr>
          <p:cNvPr id="251" name="Google Shape;251;p18"/>
          <p:cNvCxnSpPr/>
          <p:nvPr/>
        </p:nvCxnSpPr>
        <p:spPr>
          <a:xfrm>
            <a:off x="2542032" y="2304288"/>
            <a:ext cx="246888" cy="0"/>
          </a:xfrm>
          <a:prstGeom prst="straightConnector1">
            <a:avLst/>
          </a:prstGeom>
          <a:noFill/>
          <a:ln cap="flat" cmpd="sng" w="12700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52" name="Google Shape;252;p18"/>
          <p:cNvSpPr/>
          <p:nvPr/>
        </p:nvSpPr>
        <p:spPr>
          <a:xfrm>
            <a:off x="2807208" y="1645920"/>
            <a:ext cx="2011680" cy="132588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8"/>
          <p:cNvSpPr txBox="1"/>
          <p:nvPr/>
        </p:nvSpPr>
        <p:spPr>
          <a:xfrm>
            <a:off x="2916936" y="178308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254" name="Google Shape;254;p18"/>
          <p:cNvSpPr txBox="1"/>
          <p:nvPr/>
        </p:nvSpPr>
        <p:spPr>
          <a:xfrm>
            <a:off x="2916936" y="2121408"/>
            <a:ext cx="1783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Smart procurement</a:t>
            </a:r>
            <a:endParaRPr/>
          </a:p>
        </p:txBody>
      </p:sp>
      <p:sp>
        <p:nvSpPr>
          <p:cNvPr id="255" name="Google Shape;255;p18"/>
          <p:cNvSpPr txBox="1"/>
          <p:nvPr/>
        </p:nvSpPr>
        <p:spPr>
          <a:xfrm>
            <a:off x="2916936" y="2450592"/>
            <a:ext cx="17830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Buy close to confirmed demand, grade quality</a:t>
            </a:r>
            <a:endParaRPr/>
          </a:p>
        </p:txBody>
      </p:sp>
      <p:cxnSp>
        <p:nvCxnSpPr>
          <p:cNvPr id="256" name="Google Shape;256;p18"/>
          <p:cNvCxnSpPr/>
          <p:nvPr/>
        </p:nvCxnSpPr>
        <p:spPr>
          <a:xfrm>
            <a:off x="4846320" y="2304288"/>
            <a:ext cx="246888" cy="0"/>
          </a:xfrm>
          <a:prstGeom prst="straightConnector1">
            <a:avLst/>
          </a:prstGeom>
          <a:noFill/>
          <a:ln cap="flat" cmpd="sng" w="12700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57" name="Google Shape;257;p18"/>
          <p:cNvSpPr/>
          <p:nvPr/>
        </p:nvSpPr>
        <p:spPr>
          <a:xfrm>
            <a:off x="5111496" y="1645920"/>
            <a:ext cx="2011680" cy="132588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8"/>
          <p:cNvSpPr txBox="1"/>
          <p:nvPr/>
        </p:nvSpPr>
        <p:spPr>
          <a:xfrm>
            <a:off x="5221224" y="178308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259" name="Google Shape;259;p18"/>
          <p:cNvSpPr txBox="1"/>
          <p:nvPr/>
        </p:nvSpPr>
        <p:spPr>
          <a:xfrm>
            <a:off x="5221224" y="2121408"/>
            <a:ext cx="1783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Processing hub</a:t>
            </a:r>
            <a:endParaRPr/>
          </a:p>
        </p:txBody>
      </p:sp>
      <p:sp>
        <p:nvSpPr>
          <p:cNvPr id="260" name="Google Shape;260;p18"/>
          <p:cNvSpPr txBox="1"/>
          <p:nvPr/>
        </p:nvSpPr>
        <p:spPr>
          <a:xfrm>
            <a:off x="5221224" y="2450592"/>
            <a:ext cx="17830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Cut, pack, chill, label and dispatch</a:t>
            </a:r>
            <a:endParaRPr/>
          </a:p>
        </p:txBody>
      </p:sp>
      <p:cxnSp>
        <p:nvCxnSpPr>
          <p:cNvPr id="261" name="Google Shape;261;p18"/>
          <p:cNvCxnSpPr/>
          <p:nvPr/>
        </p:nvCxnSpPr>
        <p:spPr>
          <a:xfrm>
            <a:off x="7150608" y="2304288"/>
            <a:ext cx="246888" cy="0"/>
          </a:xfrm>
          <a:prstGeom prst="straightConnector1">
            <a:avLst/>
          </a:prstGeom>
          <a:noFill/>
          <a:ln cap="flat" cmpd="sng" w="12700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62" name="Google Shape;262;p18"/>
          <p:cNvSpPr/>
          <p:nvPr/>
        </p:nvSpPr>
        <p:spPr>
          <a:xfrm>
            <a:off x="7415784" y="1645920"/>
            <a:ext cx="2011680" cy="132588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8"/>
          <p:cNvSpPr txBox="1"/>
          <p:nvPr/>
        </p:nvSpPr>
        <p:spPr>
          <a:xfrm>
            <a:off x="7525512" y="178308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264" name="Google Shape;264;p18"/>
          <p:cNvSpPr txBox="1"/>
          <p:nvPr/>
        </p:nvSpPr>
        <p:spPr>
          <a:xfrm>
            <a:off x="7525512" y="2121408"/>
            <a:ext cx="1783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Omnichannel dispatch</a:t>
            </a:r>
            <a:endParaRPr/>
          </a:p>
        </p:txBody>
      </p:sp>
      <p:sp>
        <p:nvSpPr>
          <p:cNvPr id="265" name="Google Shape;265;p18"/>
          <p:cNvSpPr txBox="1"/>
          <p:nvPr/>
        </p:nvSpPr>
        <p:spPr>
          <a:xfrm>
            <a:off x="7525512" y="2450592"/>
            <a:ext cx="17830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Routes, quick commerce, community drops, B2B</a:t>
            </a:r>
            <a:endParaRPr/>
          </a:p>
        </p:txBody>
      </p:sp>
      <p:cxnSp>
        <p:nvCxnSpPr>
          <p:cNvPr id="266" name="Google Shape;266;p18"/>
          <p:cNvCxnSpPr/>
          <p:nvPr/>
        </p:nvCxnSpPr>
        <p:spPr>
          <a:xfrm>
            <a:off x="9454896" y="2304288"/>
            <a:ext cx="246888" cy="0"/>
          </a:xfrm>
          <a:prstGeom prst="straightConnector1">
            <a:avLst/>
          </a:prstGeom>
          <a:noFill/>
          <a:ln cap="flat" cmpd="sng" w="12700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67" name="Google Shape;267;p18"/>
          <p:cNvSpPr/>
          <p:nvPr/>
        </p:nvSpPr>
        <p:spPr>
          <a:xfrm>
            <a:off x="9720072" y="1645920"/>
            <a:ext cx="2011680" cy="132588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8"/>
          <p:cNvSpPr txBox="1"/>
          <p:nvPr/>
        </p:nvSpPr>
        <p:spPr>
          <a:xfrm>
            <a:off x="9829800" y="178308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/>
          </a:p>
        </p:txBody>
      </p:sp>
      <p:sp>
        <p:nvSpPr>
          <p:cNvPr id="269" name="Google Shape;269;p18"/>
          <p:cNvSpPr txBox="1"/>
          <p:nvPr/>
        </p:nvSpPr>
        <p:spPr>
          <a:xfrm>
            <a:off x="9829800" y="2121408"/>
            <a:ext cx="178308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Feedback loop</a:t>
            </a:r>
            <a:endParaRPr/>
          </a:p>
        </p:txBody>
      </p:sp>
      <p:sp>
        <p:nvSpPr>
          <p:cNvPr id="270" name="Google Shape;270;p18"/>
          <p:cNvSpPr txBox="1"/>
          <p:nvPr/>
        </p:nvSpPr>
        <p:spPr>
          <a:xfrm>
            <a:off x="9829800" y="2450592"/>
            <a:ext cx="17830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Repeat rate, SKU margin and wastage tracking</a:t>
            </a:r>
            <a:endParaRPr/>
          </a:p>
        </p:txBody>
      </p:sp>
      <p:sp>
        <p:nvSpPr>
          <p:cNvPr id="271" name="Google Shape;271;p18"/>
          <p:cNvSpPr txBox="1"/>
          <p:nvPr/>
        </p:nvSpPr>
        <p:spPr>
          <a:xfrm>
            <a:off x="685800" y="3794760"/>
            <a:ext cx="448056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Core advantage: demand-led inventory</a:t>
            </a:r>
            <a:endParaRPr/>
          </a:p>
        </p:txBody>
      </p:sp>
      <p:sp>
        <p:nvSpPr>
          <p:cNvPr id="272" name="Google Shape;272;p18"/>
          <p:cNvSpPr txBox="1"/>
          <p:nvPr/>
        </p:nvSpPr>
        <p:spPr>
          <a:xfrm>
            <a:off x="685800" y="4617720"/>
            <a:ext cx="45720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Mutton is perishable and expensive. The model limits unsold stock through pre-orders, community drops, B2B baseline demand and a narrow SKU launch.</a:t>
            </a:r>
            <a:endParaRPr/>
          </a:p>
        </p:txBody>
      </p:sp>
      <p:sp>
        <p:nvSpPr>
          <p:cNvPr id="273" name="Google Shape;273;p18"/>
          <p:cNvSpPr/>
          <p:nvPr/>
        </p:nvSpPr>
        <p:spPr>
          <a:xfrm>
            <a:off x="5760720" y="4206240"/>
            <a:ext cx="1508760" cy="987552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8"/>
          <p:cNvSpPr txBox="1"/>
          <p:nvPr/>
        </p:nvSpPr>
        <p:spPr>
          <a:xfrm>
            <a:off x="5852159" y="4352544"/>
            <a:ext cx="13258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&lt;4%</a:t>
            </a:r>
            <a:endParaRPr/>
          </a:p>
        </p:txBody>
      </p:sp>
      <p:sp>
        <p:nvSpPr>
          <p:cNvPr id="275" name="Google Shape;275;p18"/>
          <p:cNvSpPr txBox="1"/>
          <p:nvPr/>
        </p:nvSpPr>
        <p:spPr>
          <a:xfrm>
            <a:off x="5852159" y="4773168"/>
            <a:ext cx="132588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Target wastage</a:t>
            </a:r>
            <a:endParaRPr/>
          </a:p>
        </p:txBody>
      </p:sp>
      <p:sp>
        <p:nvSpPr>
          <p:cNvPr id="276" name="Google Shape;276;p18"/>
          <p:cNvSpPr txBox="1"/>
          <p:nvPr/>
        </p:nvSpPr>
        <p:spPr>
          <a:xfrm>
            <a:off x="5852159" y="4974336"/>
            <a:ext cx="132588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after month 6</a:t>
            </a:r>
            <a:endParaRPr/>
          </a:p>
        </p:txBody>
      </p:sp>
      <p:sp>
        <p:nvSpPr>
          <p:cNvPr id="277" name="Google Shape;277;p18"/>
          <p:cNvSpPr/>
          <p:nvPr/>
        </p:nvSpPr>
        <p:spPr>
          <a:xfrm>
            <a:off x="7452360" y="4206240"/>
            <a:ext cx="1508760" cy="987552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8"/>
          <p:cNvSpPr txBox="1"/>
          <p:nvPr/>
        </p:nvSpPr>
        <p:spPr>
          <a:xfrm>
            <a:off x="7543800" y="4352544"/>
            <a:ext cx="13258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250g–1kg</a:t>
            </a:r>
            <a:endParaRPr/>
          </a:p>
        </p:txBody>
      </p:sp>
      <p:sp>
        <p:nvSpPr>
          <p:cNvPr id="279" name="Google Shape;279;p18"/>
          <p:cNvSpPr txBox="1"/>
          <p:nvPr/>
        </p:nvSpPr>
        <p:spPr>
          <a:xfrm>
            <a:off x="7543800" y="4773168"/>
            <a:ext cx="132588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Pack sizes</a:t>
            </a:r>
            <a:endParaRPr/>
          </a:p>
        </p:txBody>
      </p:sp>
      <p:sp>
        <p:nvSpPr>
          <p:cNvPr id="280" name="Google Shape;280;p18"/>
          <p:cNvSpPr txBox="1"/>
          <p:nvPr/>
        </p:nvSpPr>
        <p:spPr>
          <a:xfrm>
            <a:off x="7543800" y="4974336"/>
            <a:ext cx="132588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channel-led</a:t>
            </a:r>
            <a:endParaRPr/>
          </a:p>
        </p:txBody>
      </p:sp>
      <p:sp>
        <p:nvSpPr>
          <p:cNvPr id="281" name="Google Shape;281;p18"/>
          <p:cNvSpPr/>
          <p:nvPr/>
        </p:nvSpPr>
        <p:spPr>
          <a:xfrm>
            <a:off x="9144000" y="4206240"/>
            <a:ext cx="1508760" cy="987552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8"/>
          <p:cNvSpPr txBox="1"/>
          <p:nvPr/>
        </p:nvSpPr>
        <p:spPr>
          <a:xfrm>
            <a:off x="9235440" y="4352544"/>
            <a:ext cx="132588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M9–M12</a:t>
            </a:r>
            <a:endParaRPr/>
          </a:p>
        </p:txBody>
      </p:sp>
      <p:sp>
        <p:nvSpPr>
          <p:cNvPr id="283" name="Google Shape;283;p18"/>
          <p:cNvSpPr txBox="1"/>
          <p:nvPr/>
        </p:nvSpPr>
        <p:spPr>
          <a:xfrm>
            <a:off x="9235440" y="4773168"/>
            <a:ext cx="132588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Break-even</a:t>
            </a:r>
            <a:endParaRPr/>
          </a:p>
        </p:txBody>
      </p:sp>
      <p:sp>
        <p:nvSpPr>
          <p:cNvPr id="284" name="Google Shape;284;p18"/>
          <p:cNvSpPr txBox="1"/>
          <p:nvPr/>
        </p:nvSpPr>
        <p:spPr>
          <a:xfrm>
            <a:off x="9235440" y="4974336"/>
            <a:ext cx="132588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pilot model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30D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9"/>
          <p:cNvSpPr txBox="1"/>
          <p:nvPr/>
        </p:nvSpPr>
        <p:spPr>
          <a:xfrm>
            <a:off x="502920" y="256032"/>
            <a:ext cx="11887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D3&amp;CO</a:t>
            </a:r>
            <a:endParaRPr/>
          </a:p>
        </p:txBody>
      </p:sp>
      <p:sp>
        <p:nvSpPr>
          <p:cNvPr id="290" name="Google Shape;290;p19"/>
          <p:cNvSpPr txBox="1"/>
          <p:nvPr/>
        </p:nvSpPr>
        <p:spPr>
          <a:xfrm>
            <a:off x="1874519" y="301752"/>
            <a:ext cx="24688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Retail</a:t>
            </a:r>
            <a:endParaRPr/>
          </a:p>
        </p:txBody>
      </p:sp>
      <p:cxnSp>
        <p:nvCxnSpPr>
          <p:cNvPr id="291" name="Google Shape;291;p19"/>
          <p:cNvCxnSpPr/>
          <p:nvPr/>
        </p:nvCxnSpPr>
        <p:spPr>
          <a:xfrm>
            <a:off x="502920" y="621792"/>
            <a:ext cx="11155680" cy="0"/>
          </a:xfrm>
          <a:prstGeom prst="straightConnector1">
            <a:avLst/>
          </a:prstGeom>
          <a:noFill/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92" name="Google Shape;292;p19"/>
          <p:cNvSpPr txBox="1"/>
          <p:nvPr/>
        </p:nvSpPr>
        <p:spPr>
          <a:xfrm>
            <a:off x="502920" y="822960"/>
            <a:ext cx="8138160" cy="43891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7F1E5"/>
                </a:solidFill>
                <a:latin typeface="Play"/>
                <a:ea typeface="Play"/>
                <a:cs typeface="Play"/>
                <a:sym typeface="Play"/>
              </a:rPr>
              <a:t>Offline stores become premium showrooms + micro-fulfilment hubs</a:t>
            </a:r>
            <a:endParaRPr/>
          </a:p>
        </p:txBody>
      </p:sp>
      <p:sp>
        <p:nvSpPr>
          <p:cNvPr id="293" name="Google Shape;293;p19"/>
          <p:cNvSpPr txBox="1"/>
          <p:nvPr/>
        </p:nvSpPr>
        <p:spPr>
          <a:xfrm>
            <a:off x="11292840" y="6355080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07</a:t>
            </a:r>
            <a:endParaRPr/>
          </a:p>
        </p:txBody>
      </p:sp>
      <p:pic>
        <p:nvPicPr>
          <p:cNvPr descr="a_wide_upscale_retail_interior_scene_of_a_premium_1152x954.jpg" id="294" name="Google Shape;29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920" y="1234440"/>
            <a:ext cx="5852160" cy="484632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9"/>
          <p:cNvSpPr txBox="1"/>
          <p:nvPr/>
        </p:nvSpPr>
        <p:spPr>
          <a:xfrm>
            <a:off x="6675120" y="1463040"/>
            <a:ext cx="46634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F7F1E5"/>
                </a:solidFill>
                <a:latin typeface="Play"/>
                <a:ea typeface="Play"/>
                <a:cs typeface="Play"/>
                <a:sym typeface="Play"/>
              </a:rPr>
              <a:t>Not a butcher shop. A premium mutton boutique.</a:t>
            </a:r>
            <a:endParaRPr/>
          </a:p>
        </p:txBody>
      </p:sp>
      <p:sp>
        <p:nvSpPr>
          <p:cNvPr id="296" name="Google Shape;296;p19"/>
          <p:cNvSpPr txBox="1"/>
          <p:nvPr/>
        </p:nvSpPr>
        <p:spPr>
          <a:xfrm>
            <a:off x="6720840" y="2468880"/>
            <a:ext cx="429768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50800" spcFirstLastPara="1" rIns="25400" wrap="square" tIns="12700">
            <a:spAutoFit/>
          </a:bodyPr>
          <a:lstStyle/>
          <a:p>
            <a:pPr indent="-76200" lvl="0" marL="0" marR="0" rtl="0" algn="l">
              <a:spcBef>
                <a:spcPts val="0"/>
              </a:spcBef>
              <a:spcAft>
                <a:spcPts val="0"/>
              </a:spcAft>
              <a:buClr>
                <a:srgbClr val="B7B0A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300–700 sq ft format in premium residential zones</a:t>
            </a:r>
            <a:endParaRPr/>
          </a:p>
          <a:p>
            <a:pPr indent="-76200" lvl="0" marL="0" marR="0" rtl="0" algn="l">
              <a:spcBef>
                <a:spcPts val="500"/>
              </a:spcBef>
              <a:spcAft>
                <a:spcPts val="0"/>
              </a:spcAft>
              <a:buClr>
                <a:srgbClr val="B7B0A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Glass-front chilled displays and visible hygiene standards</a:t>
            </a:r>
            <a:endParaRPr/>
          </a:p>
          <a:p>
            <a:pPr indent="-76200" lvl="0" marL="0" marR="0" rtl="0" algn="l">
              <a:spcBef>
                <a:spcPts val="500"/>
              </a:spcBef>
              <a:spcAft>
                <a:spcPts val="0"/>
              </a:spcAft>
              <a:buClr>
                <a:srgbClr val="B7B0A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Acts as click-and-collect, walk-in sales and local dispatch hub</a:t>
            </a:r>
            <a:endParaRPr/>
          </a:p>
          <a:p>
            <a:pPr indent="-76200" lvl="0" marL="0" marR="0" rtl="0" algn="l">
              <a:spcBef>
                <a:spcPts val="500"/>
              </a:spcBef>
              <a:spcAft>
                <a:spcPts val="0"/>
              </a:spcAft>
              <a:buClr>
                <a:srgbClr val="B7B0A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Supports higher-margin products: chops, boneless and ready-to-cook</a:t>
            </a:r>
            <a:endParaRPr/>
          </a:p>
          <a:p>
            <a:pPr indent="-76200" lvl="0" marL="0" marR="0" rtl="0" algn="l">
              <a:spcBef>
                <a:spcPts val="500"/>
              </a:spcBef>
              <a:spcAft>
                <a:spcPts val="0"/>
              </a:spcAft>
              <a:buClr>
                <a:srgbClr val="B7B0A0"/>
              </a:buClr>
              <a:buSzPts val="1200"/>
              <a:buFont typeface="Arial"/>
              <a:buChar char="•"/>
            </a:pPr>
            <a:r>
              <a:rPr b="0" i="0" lang="en-US" sz="12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Creates offline trust for online repeat orders</a:t>
            </a:r>
            <a:endParaRPr/>
          </a:p>
        </p:txBody>
      </p:sp>
      <p:sp>
        <p:nvSpPr>
          <p:cNvPr id="297" name="Google Shape;297;p19"/>
          <p:cNvSpPr/>
          <p:nvPr/>
        </p:nvSpPr>
        <p:spPr>
          <a:xfrm>
            <a:off x="6720840" y="4709160"/>
            <a:ext cx="1417320" cy="987552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9"/>
          <p:cNvSpPr txBox="1"/>
          <p:nvPr/>
        </p:nvSpPr>
        <p:spPr>
          <a:xfrm>
            <a:off x="6812279" y="4855464"/>
            <a:ext cx="1234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Trust</a:t>
            </a:r>
            <a:endParaRPr/>
          </a:p>
        </p:txBody>
      </p:sp>
      <p:sp>
        <p:nvSpPr>
          <p:cNvPr id="299" name="Google Shape;299;p19"/>
          <p:cNvSpPr txBox="1"/>
          <p:nvPr/>
        </p:nvSpPr>
        <p:spPr>
          <a:xfrm>
            <a:off x="6812279" y="5276088"/>
            <a:ext cx="12344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Store role</a:t>
            </a:r>
            <a:endParaRPr/>
          </a:p>
        </p:txBody>
      </p:sp>
      <p:sp>
        <p:nvSpPr>
          <p:cNvPr id="300" name="Google Shape;300;p19"/>
          <p:cNvSpPr txBox="1"/>
          <p:nvPr/>
        </p:nvSpPr>
        <p:spPr>
          <a:xfrm>
            <a:off x="6812279" y="5477256"/>
            <a:ext cx="123444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brand proof</a:t>
            </a:r>
            <a:endParaRPr/>
          </a:p>
        </p:txBody>
      </p:sp>
      <p:sp>
        <p:nvSpPr>
          <p:cNvPr id="301" name="Google Shape;301;p19"/>
          <p:cNvSpPr/>
          <p:nvPr/>
        </p:nvSpPr>
        <p:spPr>
          <a:xfrm>
            <a:off x="8321040" y="4709160"/>
            <a:ext cx="1417320" cy="987552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9"/>
          <p:cNvSpPr txBox="1"/>
          <p:nvPr/>
        </p:nvSpPr>
        <p:spPr>
          <a:xfrm>
            <a:off x="8412480" y="4855464"/>
            <a:ext cx="1234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2–4 km</a:t>
            </a:r>
            <a:endParaRPr/>
          </a:p>
        </p:txBody>
      </p:sp>
      <p:sp>
        <p:nvSpPr>
          <p:cNvPr id="303" name="Google Shape;303;p19"/>
          <p:cNvSpPr txBox="1"/>
          <p:nvPr/>
        </p:nvSpPr>
        <p:spPr>
          <a:xfrm>
            <a:off x="8412480" y="5276088"/>
            <a:ext cx="12344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Hub radius</a:t>
            </a:r>
            <a:endParaRPr/>
          </a:p>
        </p:txBody>
      </p:sp>
      <p:sp>
        <p:nvSpPr>
          <p:cNvPr id="304" name="Google Shape;304;p19"/>
          <p:cNvSpPr txBox="1"/>
          <p:nvPr/>
        </p:nvSpPr>
        <p:spPr>
          <a:xfrm>
            <a:off x="8412480" y="5477256"/>
            <a:ext cx="123444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local dispatch</a:t>
            </a:r>
            <a:endParaRPr/>
          </a:p>
        </p:txBody>
      </p:sp>
      <p:sp>
        <p:nvSpPr>
          <p:cNvPr id="305" name="Google Shape;305;p19"/>
          <p:cNvSpPr/>
          <p:nvPr/>
        </p:nvSpPr>
        <p:spPr>
          <a:xfrm>
            <a:off x="9921240" y="4709160"/>
            <a:ext cx="1417320" cy="987552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9"/>
          <p:cNvSpPr txBox="1"/>
          <p:nvPr/>
        </p:nvSpPr>
        <p:spPr>
          <a:xfrm>
            <a:off x="10012680" y="4855464"/>
            <a:ext cx="123444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Phase 2</a:t>
            </a:r>
            <a:endParaRPr/>
          </a:p>
        </p:txBody>
      </p:sp>
      <p:sp>
        <p:nvSpPr>
          <p:cNvPr id="307" name="Google Shape;307;p19"/>
          <p:cNvSpPr txBox="1"/>
          <p:nvPr/>
        </p:nvSpPr>
        <p:spPr>
          <a:xfrm>
            <a:off x="10012680" y="5276088"/>
            <a:ext cx="123444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Launch</a:t>
            </a:r>
            <a:endParaRPr/>
          </a:p>
        </p:txBody>
      </p:sp>
      <p:sp>
        <p:nvSpPr>
          <p:cNvPr id="308" name="Google Shape;308;p19"/>
          <p:cNvSpPr txBox="1"/>
          <p:nvPr/>
        </p:nvSpPr>
        <p:spPr>
          <a:xfrm>
            <a:off x="10012680" y="5477256"/>
            <a:ext cx="123444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after demand proof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30D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0"/>
          <p:cNvSpPr txBox="1"/>
          <p:nvPr/>
        </p:nvSpPr>
        <p:spPr>
          <a:xfrm>
            <a:off x="502920" y="256032"/>
            <a:ext cx="11887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D3&amp;CO</a:t>
            </a:r>
            <a:endParaRPr/>
          </a:p>
        </p:txBody>
      </p:sp>
      <p:sp>
        <p:nvSpPr>
          <p:cNvPr id="314" name="Google Shape;314;p20"/>
          <p:cNvSpPr txBox="1"/>
          <p:nvPr/>
        </p:nvSpPr>
        <p:spPr>
          <a:xfrm>
            <a:off x="1874519" y="301752"/>
            <a:ext cx="24688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Go-to-Market</a:t>
            </a:r>
            <a:endParaRPr/>
          </a:p>
        </p:txBody>
      </p:sp>
      <p:cxnSp>
        <p:nvCxnSpPr>
          <p:cNvPr id="315" name="Google Shape;315;p20"/>
          <p:cNvCxnSpPr/>
          <p:nvPr/>
        </p:nvCxnSpPr>
        <p:spPr>
          <a:xfrm>
            <a:off x="502920" y="621792"/>
            <a:ext cx="11155680" cy="0"/>
          </a:xfrm>
          <a:prstGeom prst="straightConnector1">
            <a:avLst/>
          </a:prstGeom>
          <a:noFill/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16" name="Google Shape;316;p20"/>
          <p:cNvSpPr txBox="1"/>
          <p:nvPr/>
        </p:nvSpPr>
        <p:spPr>
          <a:xfrm>
            <a:off x="502926" y="822950"/>
            <a:ext cx="98271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7F1E5"/>
                </a:solidFill>
                <a:latin typeface="Play"/>
                <a:ea typeface="Play"/>
                <a:cs typeface="Play"/>
                <a:sym typeface="Play"/>
              </a:rPr>
              <a:t>90-day launch plan: prove one micro-market before scaling</a:t>
            </a:r>
            <a:endParaRPr/>
          </a:p>
        </p:txBody>
      </p:sp>
      <p:sp>
        <p:nvSpPr>
          <p:cNvPr id="317" name="Google Shape;317;p20"/>
          <p:cNvSpPr txBox="1"/>
          <p:nvPr/>
        </p:nvSpPr>
        <p:spPr>
          <a:xfrm>
            <a:off x="11292840" y="6355080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08</a:t>
            </a:r>
            <a:endParaRPr/>
          </a:p>
        </p:txBody>
      </p:sp>
      <p:sp>
        <p:nvSpPr>
          <p:cNvPr id="318" name="Google Shape;318;p20"/>
          <p:cNvSpPr/>
          <p:nvPr/>
        </p:nvSpPr>
        <p:spPr>
          <a:xfrm>
            <a:off x="685800" y="1508760"/>
            <a:ext cx="3246120" cy="347472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0"/>
          <p:cNvSpPr txBox="1"/>
          <p:nvPr/>
        </p:nvSpPr>
        <p:spPr>
          <a:xfrm>
            <a:off x="914400" y="178308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Days 1–30</a:t>
            </a:r>
            <a:endParaRPr/>
          </a:p>
        </p:txBody>
      </p:sp>
      <p:sp>
        <p:nvSpPr>
          <p:cNvPr id="320" name="Google Shape;320;p20"/>
          <p:cNvSpPr txBox="1"/>
          <p:nvPr/>
        </p:nvSpPr>
        <p:spPr>
          <a:xfrm>
            <a:off x="914400" y="2148840"/>
            <a:ext cx="26060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Setup &amp; supply</a:t>
            </a:r>
            <a:endParaRPr/>
          </a:p>
        </p:txBody>
      </p:sp>
      <p:sp>
        <p:nvSpPr>
          <p:cNvPr id="321" name="Google Shape;321;p20"/>
          <p:cNvSpPr txBox="1"/>
          <p:nvPr/>
        </p:nvSpPr>
        <p:spPr>
          <a:xfrm>
            <a:off x="914400" y="2834640"/>
            <a:ext cx="26976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Supplier tie-ups, FSSAI compliance, hub setup, packaging, 8–12 SKUs, first communities.</a:t>
            </a:r>
            <a:endParaRPr/>
          </a:p>
        </p:txBody>
      </p:sp>
      <p:sp>
        <p:nvSpPr>
          <p:cNvPr id="322" name="Google Shape;322;p20"/>
          <p:cNvSpPr txBox="1"/>
          <p:nvPr/>
        </p:nvSpPr>
        <p:spPr>
          <a:xfrm>
            <a:off x="914400" y="4297680"/>
            <a:ext cx="2697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Goal: first 250 repeat users</a:t>
            </a:r>
            <a:endParaRPr/>
          </a:p>
        </p:txBody>
      </p:sp>
      <p:sp>
        <p:nvSpPr>
          <p:cNvPr id="323" name="Google Shape;323;p20"/>
          <p:cNvSpPr/>
          <p:nvPr/>
        </p:nvSpPr>
        <p:spPr>
          <a:xfrm>
            <a:off x="4389120" y="1508760"/>
            <a:ext cx="3246120" cy="3474720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0"/>
          <p:cNvSpPr txBox="1"/>
          <p:nvPr/>
        </p:nvSpPr>
        <p:spPr>
          <a:xfrm>
            <a:off x="4617720" y="178308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Days 31–60</a:t>
            </a:r>
            <a:endParaRPr/>
          </a:p>
        </p:txBody>
      </p:sp>
      <p:sp>
        <p:nvSpPr>
          <p:cNvPr id="325" name="Google Shape;325;p20"/>
          <p:cNvSpPr txBox="1"/>
          <p:nvPr/>
        </p:nvSpPr>
        <p:spPr>
          <a:xfrm>
            <a:off x="4617720" y="2148840"/>
            <a:ext cx="26060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Demand engine</a:t>
            </a:r>
            <a:endParaRPr/>
          </a:p>
        </p:txBody>
      </p:sp>
      <p:sp>
        <p:nvSpPr>
          <p:cNvPr id="326" name="Google Shape;326;p20"/>
          <p:cNvSpPr txBox="1"/>
          <p:nvPr/>
        </p:nvSpPr>
        <p:spPr>
          <a:xfrm>
            <a:off x="4617720" y="2834640"/>
            <a:ext cx="26976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WhatsApp ordering, apartments, influencer chefs, B2B pilots, samples and subscriptions.</a:t>
            </a:r>
            <a:endParaRPr/>
          </a:p>
        </p:txBody>
      </p:sp>
      <p:sp>
        <p:nvSpPr>
          <p:cNvPr id="327" name="Google Shape;327;p20"/>
          <p:cNvSpPr txBox="1"/>
          <p:nvPr/>
        </p:nvSpPr>
        <p:spPr>
          <a:xfrm>
            <a:off x="4617720" y="4297680"/>
            <a:ext cx="2697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Goal: ₹10L monthly run-rate</a:t>
            </a:r>
            <a:endParaRPr/>
          </a:p>
        </p:txBody>
      </p:sp>
      <p:sp>
        <p:nvSpPr>
          <p:cNvPr id="328" name="Google Shape;328;p20"/>
          <p:cNvSpPr/>
          <p:nvPr/>
        </p:nvSpPr>
        <p:spPr>
          <a:xfrm>
            <a:off x="8092440" y="1508760"/>
            <a:ext cx="3246120" cy="3474720"/>
          </a:xfrm>
          <a:prstGeom prst="roundRect">
            <a:avLst>
              <a:gd fmla="val 16667" name="adj"/>
            </a:avLst>
          </a:prstGeom>
          <a:solidFill>
            <a:srgbClr val="1D2A1B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20"/>
          <p:cNvSpPr txBox="1"/>
          <p:nvPr/>
        </p:nvSpPr>
        <p:spPr>
          <a:xfrm>
            <a:off x="8321040" y="178308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Days 61–90</a:t>
            </a:r>
            <a:endParaRPr/>
          </a:p>
        </p:txBody>
      </p:sp>
      <p:sp>
        <p:nvSpPr>
          <p:cNvPr id="330" name="Google Shape;330;p20"/>
          <p:cNvSpPr txBox="1"/>
          <p:nvPr/>
        </p:nvSpPr>
        <p:spPr>
          <a:xfrm>
            <a:off x="8321040" y="2148840"/>
            <a:ext cx="26060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Channel scale</a:t>
            </a:r>
            <a:endParaRPr/>
          </a:p>
        </p:txBody>
      </p:sp>
      <p:sp>
        <p:nvSpPr>
          <p:cNvPr id="331" name="Google Shape;331;p20"/>
          <p:cNvSpPr txBox="1"/>
          <p:nvPr/>
        </p:nvSpPr>
        <p:spPr>
          <a:xfrm>
            <a:off x="8321040" y="2834640"/>
            <a:ext cx="2697600" cy="6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Quick-commerce onboarding, repeat packs, daily dashboards, wastage control and first offline-store shortlist.</a:t>
            </a:r>
            <a:endParaRPr/>
          </a:p>
        </p:txBody>
      </p:sp>
      <p:sp>
        <p:nvSpPr>
          <p:cNvPr id="332" name="Google Shape;332;p20"/>
          <p:cNvSpPr txBox="1"/>
          <p:nvPr/>
        </p:nvSpPr>
        <p:spPr>
          <a:xfrm>
            <a:off x="8321040" y="4297680"/>
            <a:ext cx="2697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Goal: ₹20L+ monthly run-rate</a:t>
            </a:r>
            <a:endParaRPr/>
          </a:p>
        </p:txBody>
      </p:sp>
      <p:sp>
        <p:nvSpPr>
          <p:cNvPr id="333" name="Google Shape;333;p20"/>
          <p:cNvSpPr txBox="1"/>
          <p:nvPr/>
        </p:nvSpPr>
        <p:spPr>
          <a:xfrm>
            <a:off x="777240" y="5559552"/>
            <a:ext cx="822960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Scale rule: replicate only after unit economics are visible.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30D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1"/>
          <p:cNvSpPr txBox="1"/>
          <p:nvPr/>
        </p:nvSpPr>
        <p:spPr>
          <a:xfrm>
            <a:off x="502920" y="256032"/>
            <a:ext cx="11887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D3&amp;CO</a:t>
            </a:r>
            <a:endParaRPr/>
          </a:p>
        </p:txBody>
      </p:sp>
      <p:sp>
        <p:nvSpPr>
          <p:cNvPr id="339" name="Google Shape;339;p21"/>
          <p:cNvSpPr txBox="1"/>
          <p:nvPr/>
        </p:nvSpPr>
        <p:spPr>
          <a:xfrm>
            <a:off x="1874519" y="301752"/>
            <a:ext cx="24688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Unit Economics</a:t>
            </a:r>
            <a:endParaRPr/>
          </a:p>
        </p:txBody>
      </p:sp>
      <p:cxnSp>
        <p:nvCxnSpPr>
          <p:cNvPr id="340" name="Google Shape;340;p21"/>
          <p:cNvCxnSpPr/>
          <p:nvPr/>
        </p:nvCxnSpPr>
        <p:spPr>
          <a:xfrm>
            <a:off x="502920" y="621792"/>
            <a:ext cx="11155680" cy="0"/>
          </a:xfrm>
          <a:prstGeom prst="straightConnector1">
            <a:avLst/>
          </a:prstGeom>
          <a:noFill/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341" name="Google Shape;341;p21"/>
          <p:cNvSpPr txBox="1"/>
          <p:nvPr/>
        </p:nvSpPr>
        <p:spPr>
          <a:xfrm>
            <a:off x="502926" y="822950"/>
            <a:ext cx="96012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7F1E5"/>
                </a:solidFill>
                <a:latin typeface="Play"/>
                <a:ea typeface="Play"/>
                <a:cs typeface="Play"/>
                <a:sym typeface="Play"/>
              </a:rPr>
              <a:t>Unit economics: protect contribution before chasing volume</a:t>
            </a:r>
            <a:endParaRPr/>
          </a:p>
        </p:txBody>
      </p:sp>
      <p:sp>
        <p:nvSpPr>
          <p:cNvPr id="342" name="Google Shape;342;p21"/>
          <p:cNvSpPr txBox="1"/>
          <p:nvPr/>
        </p:nvSpPr>
        <p:spPr>
          <a:xfrm>
            <a:off x="11292840" y="6355080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endParaRPr/>
          </a:p>
        </p:txBody>
      </p:sp>
      <p:sp>
        <p:nvSpPr>
          <p:cNvPr id="343" name="Google Shape;343;p21"/>
          <p:cNvSpPr txBox="1"/>
          <p:nvPr/>
        </p:nvSpPr>
        <p:spPr>
          <a:xfrm>
            <a:off x="640080" y="1266688"/>
            <a:ext cx="106071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Illustrative model for a 500g premium mutton pack sold direct vs quick-commerce. Actuals depend on city, cut mix, supplier price and platform terms.</a:t>
            </a:r>
            <a:endParaRPr/>
          </a:p>
        </p:txBody>
      </p:sp>
      <p:sp>
        <p:nvSpPr>
          <p:cNvPr id="344" name="Google Shape;344;p21"/>
          <p:cNvSpPr/>
          <p:nvPr/>
        </p:nvSpPr>
        <p:spPr>
          <a:xfrm>
            <a:off x="640080" y="1874519"/>
            <a:ext cx="2468880" cy="438912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1"/>
          <p:cNvSpPr txBox="1"/>
          <p:nvPr/>
        </p:nvSpPr>
        <p:spPr>
          <a:xfrm>
            <a:off x="685800" y="1947672"/>
            <a:ext cx="23774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Line item</a:t>
            </a:r>
            <a:endParaRPr/>
          </a:p>
        </p:txBody>
      </p:sp>
      <p:sp>
        <p:nvSpPr>
          <p:cNvPr id="346" name="Google Shape;346;p21"/>
          <p:cNvSpPr/>
          <p:nvPr/>
        </p:nvSpPr>
        <p:spPr>
          <a:xfrm>
            <a:off x="3108960" y="1874519"/>
            <a:ext cx="1508760" cy="438912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21"/>
          <p:cNvSpPr txBox="1"/>
          <p:nvPr/>
        </p:nvSpPr>
        <p:spPr>
          <a:xfrm>
            <a:off x="3154680" y="1947672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Direct</a:t>
            </a:r>
            <a:endParaRPr/>
          </a:p>
        </p:txBody>
      </p:sp>
      <p:sp>
        <p:nvSpPr>
          <p:cNvPr id="348" name="Google Shape;348;p21"/>
          <p:cNvSpPr/>
          <p:nvPr/>
        </p:nvSpPr>
        <p:spPr>
          <a:xfrm>
            <a:off x="4617720" y="1874519"/>
            <a:ext cx="1508760" cy="438912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1"/>
          <p:cNvSpPr txBox="1"/>
          <p:nvPr/>
        </p:nvSpPr>
        <p:spPr>
          <a:xfrm>
            <a:off x="4663440" y="1947672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Quick-commerce</a:t>
            </a:r>
            <a:endParaRPr/>
          </a:p>
        </p:txBody>
      </p:sp>
      <p:sp>
        <p:nvSpPr>
          <p:cNvPr id="350" name="Google Shape;350;p21"/>
          <p:cNvSpPr/>
          <p:nvPr/>
        </p:nvSpPr>
        <p:spPr>
          <a:xfrm>
            <a:off x="6126480" y="1874519"/>
            <a:ext cx="4023360" cy="438912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1"/>
          <p:cNvSpPr txBox="1"/>
          <p:nvPr/>
        </p:nvSpPr>
        <p:spPr>
          <a:xfrm>
            <a:off x="6172200" y="1947672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Comment</a:t>
            </a:r>
            <a:endParaRPr/>
          </a:p>
        </p:txBody>
      </p:sp>
      <p:sp>
        <p:nvSpPr>
          <p:cNvPr id="352" name="Google Shape;352;p21"/>
          <p:cNvSpPr/>
          <p:nvPr/>
        </p:nvSpPr>
        <p:spPr>
          <a:xfrm>
            <a:off x="640080" y="2313432"/>
            <a:ext cx="2468880" cy="438912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1"/>
          <p:cNvSpPr txBox="1"/>
          <p:nvPr/>
        </p:nvSpPr>
        <p:spPr>
          <a:xfrm>
            <a:off x="685800" y="2386584"/>
            <a:ext cx="23774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Average selling price</a:t>
            </a:r>
            <a:endParaRPr/>
          </a:p>
        </p:txBody>
      </p:sp>
      <p:sp>
        <p:nvSpPr>
          <p:cNvPr id="354" name="Google Shape;354;p21"/>
          <p:cNvSpPr/>
          <p:nvPr/>
        </p:nvSpPr>
        <p:spPr>
          <a:xfrm>
            <a:off x="3108960" y="2313432"/>
            <a:ext cx="1508760" cy="438912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1"/>
          <p:cNvSpPr txBox="1"/>
          <p:nvPr/>
        </p:nvSpPr>
        <p:spPr>
          <a:xfrm>
            <a:off x="3154680" y="2386584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₹430</a:t>
            </a:r>
            <a:endParaRPr/>
          </a:p>
        </p:txBody>
      </p:sp>
      <p:sp>
        <p:nvSpPr>
          <p:cNvPr id="356" name="Google Shape;356;p21"/>
          <p:cNvSpPr/>
          <p:nvPr/>
        </p:nvSpPr>
        <p:spPr>
          <a:xfrm>
            <a:off x="4617720" y="2313432"/>
            <a:ext cx="1508760" cy="438912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1"/>
          <p:cNvSpPr txBox="1"/>
          <p:nvPr/>
        </p:nvSpPr>
        <p:spPr>
          <a:xfrm>
            <a:off x="4663440" y="2386584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₹450</a:t>
            </a:r>
            <a:endParaRPr/>
          </a:p>
        </p:txBody>
      </p:sp>
      <p:sp>
        <p:nvSpPr>
          <p:cNvPr id="358" name="Google Shape;358;p21"/>
          <p:cNvSpPr/>
          <p:nvPr/>
        </p:nvSpPr>
        <p:spPr>
          <a:xfrm>
            <a:off x="6126480" y="2313432"/>
            <a:ext cx="4023360" cy="438912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1"/>
          <p:cNvSpPr txBox="1"/>
          <p:nvPr/>
        </p:nvSpPr>
        <p:spPr>
          <a:xfrm>
            <a:off x="6172200" y="2386584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Premium branded mutton pack</a:t>
            </a:r>
            <a:endParaRPr/>
          </a:p>
        </p:txBody>
      </p:sp>
      <p:sp>
        <p:nvSpPr>
          <p:cNvPr id="360" name="Google Shape;360;p21"/>
          <p:cNvSpPr/>
          <p:nvPr/>
        </p:nvSpPr>
        <p:spPr>
          <a:xfrm>
            <a:off x="640080" y="2752344"/>
            <a:ext cx="2468880" cy="438912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1"/>
          <p:cNvSpPr txBox="1"/>
          <p:nvPr/>
        </p:nvSpPr>
        <p:spPr>
          <a:xfrm>
            <a:off x="685800" y="2825496"/>
            <a:ext cx="23774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Procurement + trimming</a:t>
            </a:r>
            <a:endParaRPr/>
          </a:p>
        </p:txBody>
      </p:sp>
      <p:sp>
        <p:nvSpPr>
          <p:cNvPr id="362" name="Google Shape;362;p21"/>
          <p:cNvSpPr/>
          <p:nvPr/>
        </p:nvSpPr>
        <p:spPr>
          <a:xfrm>
            <a:off x="3108960" y="2752344"/>
            <a:ext cx="1508760" cy="438912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1"/>
          <p:cNvSpPr txBox="1"/>
          <p:nvPr/>
        </p:nvSpPr>
        <p:spPr>
          <a:xfrm>
            <a:off x="3154680" y="2825496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₹265</a:t>
            </a:r>
            <a:endParaRPr/>
          </a:p>
        </p:txBody>
      </p:sp>
      <p:sp>
        <p:nvSpPr>
          <p:cNvPr id="364" name="Google Shape;364;p21"/>
          <p:cNvSpPr/>
          <p:nvPr/>
        </p:nvSpPr>
        <p:spPr>
          <a:xfrm>
            <a:off x="4617720" y="2752344"/>
            <a:ext cx="1508760" cy="438912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1"/>
          <p:cNvSpPr txBox="1"/>
          <p:nvPr/>
        </p:nvSpPr>
        <p:spPr>
          <a:xfrm>
            <a:off x="4663440" y="2825496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₹265</a:t>
            </a:r>
            <a:endParaRPr/>
          </a:p>
        </p:txBody>
      </p:sp>
      <p:sp>
        <p:nvSpPr>
          <p:cNvPr id="366" name="Google Shape;366;p21"/>
          <p:cNvSpPr/>
          <p:nvPr/>
        </p:nvSpPr>
        <p:spPr>
          <a:xfrm>
            <a:off x="6126480" y="2752344"/>
            <a:ext cx="4023360" cy="438912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1"/>
          <p:cNvSpPr txBox="1"/>
          <p:nvPr/>
        </p:nvSpPr>
        <p:spPr>
          <a:xfrm>
            <a:off x="6172200" y="2825496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Includes yield loss assumption</a:t>
            </a:r>
            <a:endParaRPr/>
          </a:p>
        </p:txBody>
      </p:sp>
      <p:sp>
        <p:nvSpPr>
          <p:cNvPr id="368" name="Google Shape;368;p21"/>
          <p:cNvSpPr/>
          <p:nvPr/>
        </p:nvSpPr>
        <p:spPr>
          <a:xfrm>
            <a:off x="640080" y="3191256"/>
            <a:ext cx="2468880" cy="438912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1"/>
          <p:cNvSpPr txBox="1"/>
          <p:nvPr/>
        </p:nvSpPr>
        <p:spPr>
          <a:xfrm>
            <a:off x="685800" y="3264408"/>
            <a:ext cx="23774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Processing + packing</a:t>
            </a:r>
            <a:endParaRPr/>
          </a:p>
        </p:txBody>
      </p:sp>
      <p:sp>
        <p:nvSpPr>
          <p:cNvPr id="370" name="Google Shape;370;p21"/>
          <p:cNvSpPr/>
          <p:nvPr/>
        </p:nvSpPr>
        <p:spPr>
          <a:xfrm>
            <a:off x="3108960" y="3191256"/>
            <a:ext cx="1508760" cy="438912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1"/>
          <p:cNvSpPr txBox="1"/>
          <p:nvPr/>
        </p:nvSpPr>
        <p:spPr>
          <a:xfrm>
            <a:off x="3154680" y="3264408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₹38</a:t>
            </a:r>
            <a:endParaRPr/>
          </a:p>
        </p:txBody>
      </p:sp>
      <p:sp>
        <p:nvSpPr>
          <p:cNvPr id="372" name="Google Shape;372;p21"/>
          <p:cNvSpPr/>
          <p:nvPr/>
        </p:nvSpPr>
        <p:spPr>
          <a:xfrm>
            <a:off x="4617720" y="3191256"/>
            <a:ext cx="1508760" cy="438912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1"/>
          <p:cNvSpPr txBox="1"/>
          <p:nvPr/>
        </p:nvSpPr>
        <p:spPr>
          <a:xfrm>
            <a:off x="4663440" y="3264408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₹38</a:t>
            </a:r>
            <a:endParaRPr/>
          </a:p>
        </p:txBody>
      </p:sp>
      <p:sp>
        <p:nvSpPr>
          <p:cNvPr id="374" name="Google Shape;374;p21"/>
          <p:cNvSpPr/>
          <p:nvPr/>
        </p:nvSpPr>
        <p:spPr>
          <a:xfrm>
            <a:off x="6126480" y="3191256"/>
            <a:ext cx="4023360" cy="438912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1"/>
          <p:cNvSpPr txBox="1"/>
          <p:nvPr/>
        </p:nvSpPr>
        <p:spPr>
          <a:xfrm>
            <a:off x="6172200" y="3264408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Vacuum/chilled pack and labour</a:t>
            </a:r>
            <a:endParaRPr/>
          </a:p>
        </p:txBody>
      </p:sp>
      <p:sp>
        <p:nvSpPr>
          <p:cNvPr id="376" name="Google Shape;376;p21"/>
          <p:cNvSpPr/>
          <p:nvPr/>
        </p:nvSpPr>
        <p:spPr>
          <a:xfrm>
            <a:off x="640080" y="3630168"/>
            <a:ext cx="2468880" cy="438912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1"/>
          <p:cNvSpPr txBox="1"/>
          <p:nvPr/>
        </p:nvSpPr>
        <p:spPr>
          <a:xfrm>
            <a:off x="685800" y="3703320"/>
            <a:ext cx="23774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Delivery / platform cost</a:t>
            </a:r>
            <a:endParaRPr/>
          </a:p>
        </p:txBody>
      </p:sp>
      <p:sp>
        <p:nvSpPr>
          <p:cNvPr id="378" name="Google Shape;378;p21"/>
          <p:cNvSpPr/>
          <p:nvPr/>
        </p:nvSpPr>
        <p:spPr>
          <a:xfrm>
            <a:off x="3108960" y="3630168"/>
            <a:ext cx="1508760" cy="438912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1"/>
          <p:cNvSpPr txBox="1"/>
          <p:nvPr/>
        </p:nvSpPr>
        <p:spPr>
          <a:xfrm>
            <a:off x="3154680" y="3703320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₹35</a:t>
            </a:r>
            <a:endParaRPr/>
          </a:p>
        </p:txBody>
      </p:sp>
      <p:sp>
        <p:nvSpPr>
          <p:cNvPr id="380" name="Google Shape;380;p21"/>
          <p:cNvSpPr/>
          <p:nvPr/>
        </p:nvSpPr>
        <p:spPr>
          <a:xfrm>
            <a:off x="4617720" y="3630168"/>
            <a:ext cx="1508760" cy="438912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21"/>
          <p:cNvSpPr txBox="1"/>
          <p:nvPr/>
        </p:nvSpPr>
        <p:spPr>
          <a:xfrm>
            <a:off x="4663440" y="3703320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₹85</a:t>
            </a:r>
            <a:endParaRPr/>
          </a:p>
        </p:txBody>
      </p:sp>
      <p:sp>
        <p:nvSpPr>
          <p:cNvPr id="382" name="Google Shape;382;p21"/>
          <p:cNvSpPr/>
          <p:nvPr/>
        </p:nvSpPr>
        <p:spPr>
          <a:xfrm>
            <a:off x="6126480" y="3630168"/>
            <a:ext cx="4023360" cy="438912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21"/>
          <p:cNvSpPr txBox="1"/>
          <p:nvPr/>
        </p:nvSpPr>
        <p:spPr>
          <a:xfrm>
            <a:off x="6172200" y="3703320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Direct route cost vs platform economics</a:t>
            </a:r>
            <a:endParaRPr/>
          </a:p>
        </p:txBody>
      </p:sp>
      <p:sp>
        <p:nvSpPr>
          <p:cNvPr id="384" name="Google Shape;384;p21"/>
          <p:cNvSpPr/>
          <p:nvPr/>
        </p:nvSpPr>
        <p:spPr>
          <a:xfrm>
            <a:off x="640080" y="4069079"/>
            <a:ext cx="2468880" cy="438912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1"/>
          <p:cNvSpPr txBox="1"/>
          <p:nvPr/>
        </p:nvSpPr>
        <p:spPr>
          <a:xfrm>
            <a:off x="685800" y="4142231"/>
            <a:ext cx="23774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Gross contribution</a:t>
            </a:r>
            <a:endParaRPr/>
          </a:p>
        </p:txBody>
      </p:sp>
      <p:sp>
        <p:nvSpPr>
          <p:cNvPr id="386" name="Google Shape;386;p21"/>
          <p:cNvSpPr/>
          <p:nvPr/>
        </p:nvSpPr>
        <p:spPr>
          <a:xfrm>
            <a:off x="3108960" y="4069079"/>
            <a:ext cx="1508760" cy="438912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1"/>
          <p:cNvSpPr txBox="1"/>
          <p:nvPr/>
        </p:nvSpPr>
        <p:spPr>
          <a:xfrm>
            <a:off x="3154680" y="4142231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₹92</a:t>
            </a:r>
            <a:endParaRPr/>
          </a:p>
        </p:txBody>
      </p:sp>
      <p:sp>
        <p:nvSpPr>
          <p:cNvPr id="388" name="Google Shape;388;p21"/>
          <p:cNvSpPr/>
          <p:nvPr/>
        </p:nvSpPr>
        <p:spPr>
          <a:xfrm>
            <a:off x="4617720" y="4069079"/>
            <a:ext cx="1508760" cy="438912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1"/>
          <p:cNvSpPr txBox="1"/>
          <p:nvPr/>
        </p:nvSpPr>
        <p:spPr>
          <a:xfrm>
            <a:off x="4663440" y="4142231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₹62</a:t>
            </a:r>
            <a:endParaRPr/>
          </a:p>
        </p:txBody>
      </p:sp>
      <p:sp>
        <p:nvSpPr>
          <p:cNvPr id="390" name="Google Shape;390;p21"/>
          <p:cNvSpPr/>
          <p:nvPr/>
        </p:nvSpPr>
        <p:spPr>
          <a:xfrm>
            <a:off x="6126480" y="4069079"/>
            <a:ext cx="4023360" cy="438912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1"/>
          <p:cNvSpPr txBox="1"/>
          <p:nvPr/>
        </p:nvSpPr>
        <p:spPr>
          <a:xfrm>
            <a:off x="6172200" y="4142231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Before fixed overheads</a:t>
            </a:r>
            <a:endParaRPr/>
          </a:p>
        </p:txBody>
      </p:sp>
      <p:sp>
        <p:nvSpPr>
          <p:cNvPr id="392" name="Google Shape;392;p21"/>
          <p:cNvSpPr/>
          <p:nvPr/>
        </p:nvSpPr>
        <p:spPr>
          <a:xfrm>
            <a:off x="640080" y="4507992"/>
            <a:ext cx="2468880" cy="438912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1"/>
          <p:cNvSpPr txBox="1"/>
          <p:nvPr/>
        </p:nvSpPr>
        <p:spPr>
          <a:xfrm>
            <a:off x="685800" y="4581144"/>
            <a:ext cx="23774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Contribution margin</a:t>
            </a:r>
            <a:endParaRPr/>
          </a:p>
        </p:txBody>
      </p:sp>
      <p:sp>
        <p:nvSpPr>
          <p:cNvPr id="394" name="Google Shape;394;p21"/>
          <p:cNvSpPr/>
          <p:nvPr/>
        </p:nvSpPr>
        <p:spPr>
          <a:xfrm>
            <a:off x="3108960" y="4507992"/>
            <a:ext cx="1508760" cy="438912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1"/>
          <p:cNvSpPr txBox="1"/>
          <p:nvPr/>
        </p:nvSpPr>
        <p:spPr>
          <a:xfrm>
            <a:off x="3154680" y="4581144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21%</a:t>
            </a:r>
            <a:endParaRPr/>
          </a:p>
        </p:txBody>
      </p:sp>
      <p:sp>
        <p:nvSpPr>
          <p:cNvPr id="396" name="Google Shape;396;p21"/>
          <p:cNvSpPr/>
          <p:nvPr/>
        </p:nvSpPr>
        <p:spPr>
          <a:xfrm>
            <a:off x="4617720" y="4507992"/>
            <a:ext cx="1508760" cy="438912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1"/>
          <p:cNvSpPr txBox="1"/>
          <p:nvPr/>
        </p:nvSpPr>
        <p:spPr>
          <a:xfrm>
            <a:off x="4663440" y="4581144"/>
            <a:ext cx="1417319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14%</a:t>
            </a:r>
            <a:endParaRPr/>
          </a:p>
        </p:txBody>
      </p:sp>
      <p:sp>
        <p:nvSpPr>
          <p:cNvPr id="398" name="Google Shape;398;p21"/>
          <p:cNvSpPr/>
          <p:nvPr/>
        </p:nvSpPr>
        <p:spPr>
          <a:xfrm>
            <a:off x="6126480" y="4507992"/>
            <a:ext cx="4023360" cy="438912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1"/>
          <p:cNvSpPr txBox="1"/>
          <p:nvPr/>
        </p:nvSpPr>
        <p:spPr>
          <a:xfrm>
            <a:off x="6172200" y="4581144"/>
            <a:ext cx="393192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Quick commerce is volume/discovery, not only profit</a:t>
            </a:r>
            <a:endParaRPr/>
          </a:p>
        </p:txBody>
      </p:sp>
      <p:sp>
        <p:nvSpPr>
          <p:cNvPr id="400" name="Google Shape;400;p21"/>
          <p:cNvSpPr/>
          <p:nvPr/>
        </p:nvSpPr>
        <p:spPr>
          <a:xfrm>
            <a:off x="822960" y="5394960"/>
            <a:ext cx="1828800" cy="987552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1"/>
          <p:cNvSpPr txBox="1"/>
          <p:nvPr/>
        </p:nvSpPr>
        <p:spPr>
          <a:xfrm>
            <a:off x="914400" y="5541264"/>
            <a:ext cx="16459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24–30%</a:t>
            </a:r>
            <a:endParaRPr/>
          </a:p>
        </p:txBody>
      </p:sp>
      <p:sp>
        <p:nvSpPr>
          <p:cNvPr id="402" name="Google Shape;402;p21"/>
          <p:cNvSpPr txBox="1"/>
          <p:nvPr/>
        </p:nvSpPr>
        <p:spPr>
          <a:xfrm>
            <a:off x="914400" y="5961888"/>
            <a:ext cx="16459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Target blended GM</a:t>
            </a:r>
            <a:endParaRPr/>
          </a:p>
        </p:txBody>
      </p:sp>
      <p:sp>
        <p:nvSpPr>
          <p:cNvPr id="403" name="Google Shape;403;p21"/>
          <p:cNvSpPr txBox="1"/>
          <p:nvPr/>
        </p:nvSpPr>
        <p:spPr>
          <a:xfrm>
            <a:off x="914400" y="6163056"/>
            <a:ext cx="164592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by Year 3</a:t>
            </a:r>
            <a:endParaRPr/>
          </a:p>
        </p:txBody>
      </p:sp>
      <p:sp>
        <p:nvSpPr>
          <p:cNvPr id="404" name="Google Shape;404;p21"/>
          <p:cNvSpPr/>
          <p:nvPr/>
        </p:nvSpPr>
        <p:spPr>
          <a:xfrm>
            <a:off x="2880360" y="5394960"/>
            <a:ext cx="1828800" cy="987552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1"/>
          <p:cNvSpPr txBox="1"/>
          <p:nvPr/>
        </p:nvSpPr>
        <p:spPr>
          <a:xfrm>
            <a:off x="2971800" y="5541264"/>
            <a:ext cx="16459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Direct</a:t>
            </a:r>
            <a:endParaRPr/>
          </a:p>
        </p:txBody>
      </p:sp>
      <p:sp>
        <p:nvSpPr>
          <p:cNvPr id="406" name="Google Shape;406;p21"/>
          <p:cNvSpPr txBox="1"/>
          <p:nvPr/>
        </p:nvSpPr>
        <p:spPr>
          <a:xfrm>
            <a:off x="2971800" y="5961888"/>
            <a:ext cx="16459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Best channel margin</a:t>
            </a:r>
            <a:endParaRPr/>
          </a:p>
        </p:txBody>
      </p:sp>
      <p:sp>
        <p:nvSpPr>
          <p:cNvPr id="407" name="Google Shape;407;p21"/>
          <p:cNvSpPr txBox="1"/>
          <p:nvPr/>
        </p:nvSpPr>
        <p:spPr>
          <a:xfrm>
            <a:off x="2971800" y="6163056"/>
            <a:ext cx="164592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subscriptions</a:t>
            </a:r>
            <a:endParaRPr/>
          </a:p>
        </p:txBody>
      </p:sp>
      <p:sp>
        <p:nvSpPr>
          <p:cNvPr id="408" name="Google Shape;408;p21"/>
          <p:cNvSpPr/>
          <p:nvPr/>
        </p:nvSpPr>
        <p:spPr>
          <a:xfrm>
            <a:off x="4937760" y="5394960"/>
            <a:ext cx="1828800" cy="987552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1"/>
          <p:cNvSpPr txBox="1"/>
          <p:nvPr/>
        </p:nvSpPr>
        <p:spPr>
          <a:xfrm>
            <a:off x="5029200" y="5541264"/>
            <a:ext cx="1645920" cy="34747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Quick commerce</a:t>
            </a:r>
            <a:endParaRPr/>
          </a:p>
        </p:txBody>
      </p:sp>
      <p:sp>
        <p:nvSpPr>
          <p:cNvPr id="410" name="Google Shape;410;p21"/>
          <p:cNvSpPr txBox="1"/>
          <p:nvPr/>
        </p:nvSpPr>
        <p:spPr>
          <a:xfrm>
            <a:off x="5029200" y="5961888"/>
            <a:ext cx="164592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Discovery channel</a:t>
            </a:r>
            <a:endParaRPr/>
          </a:p>
        </p:txBody>
      </p:sp>
      <p:sp>
        <p:nvSpPr>
          <p:cNvPr id="411" name="Google Shape;411;p21"/>
          <p:cNvSpPr txBox="1"/>
          <p:nvPr/>
        </p:nvSpPr>
        <p:spPr>
          <a:xfrm>
            <a:off x="5029200" y="6163056"/>
            <a:ext cx="1645920" cy="14630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high reach</a:t>
            </a:r>
            <a:endParaRPr/>
          </a:p>
        </p:txBody>
      </p:sp>
      <p:sp>
        <p:nvSpPr>
          <p:cNvPr id="412" name="Google Shape;412;p21"/>
          <p:cNvSpPr txBox="1"/>
          <p:nvPr/>
        </p:nvSpPr>
        <p:spPr>
          <a:xfrm>
            <a:off x="7360920" y="5349240"/>
            <a:ext cx="33832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Channel discipline matters</a:t>
            </a:r>
            <a:endParaRPr/>
          </a:p>
        </p:txBody>
      </p:sp>
      <p:sp>
        <p:nvSpPr>
          <p:cNvPr id="413" name="Google Shape;413;p21"/>
          <p:cNvSpPr txBox="1"/>
          <p:nvPr/>
        </p:nvSpPr>
        <p:spPr>
          <a:xfrm>
            <a:off x="7360920" y="5715000"/>
            <a:ext cx="3749039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A product that works on direct may not work on quick commerce. D3&amp;CO will push only margin-safe hero SKUs to platforms.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30D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22"/>
          <p:cNvSpPr txBox="1"/>
          <p:nvPr/>
        </p:nvSpPr>
        <p:spPr>
          <a:xfrm>
            <a:off x="502920" y="256032"/>
            <a:ext cx="11887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D3&amp;CO</a:t>
            </a:r>
            <a:endParaRPr/>
          </a:p>
        </p:txBody>
      </p:sp>
      <p:sp>
        <p:nvSpPr>
          <p:cNvPr id="419" name="Google Shape;419;p22"/>
          <p:cNvSpPr txBox="1"/>
          <p:nvPr/>
        </p:nvSpPr>
        <p:spPr>
          <a:xfrm>
            <a:off x="1874519" y="301752"/>
            <a:ext cx="24688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Projections</a:t>
            </a:r>
            <a:endParaRPr/>
          </a:p>
        </p:txBody>
      </p:sp>
      <p:cxnSp>
        <p:nvCxnSpPr>
          <p:cNvPr id="420" name="Google Shape;420;p22"/>
          <p:cNvCxnSpPr/>
          <p:nvPr/>
        </p:nvCxnSpPr>
        <p:spPr>
          <a:xfrm>
            <a:off x="502920" y="621792"/>
            <a:ext cx="11155680" cy="0"/>
          </a:xfrm>
          <a:prstGeom prst="straightConnector1">
            <a:avLst/>
          </a:prstGeom>
          <a:noFill/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421" name="Google Shape;421;p22"/>
          <p:cNvSpPr txBox="1"/>
          <p:nvPr/>
        </p:nvSpPr>
        <p:spPr>
          <a:xfrm>
            <a:off x="502926" y="822950"/>
            <a:ext cx="98055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7F1E5"/>
                </a:solidFill>
                <a:latin typeface="Play"/>
                <a:ea typeface="Play"/>
                <a:cs typeface="Play"/>
                <a:sym typeface="Play"/>
              </a:rPr>
              <a:t>3-year financial projections: mutton-first, capital-efficient scale</a:t>
            </a:r>
            <a:endParaRPr/>
          </a:p>
        </p:txBody>
      </p:sp>
      <p:sp>
        <p:nvSpPr>
          <p:cNvPr id="422" name="Google Shape;422;p22"/>
          <p:cNvSpPr txBox="1"/>
          <p:nvPr/>
        </p:nvSpPr>
        <p:spPr>
          <a:xfrm>
            <a:off x="11292840" y="6355080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423" name="Google Shape;423;p22"/>
          <p:cNvSpPr txBox="1"/>
          <p:nvPr/>
        </p:nvSpPr>
        <p:spPr>
          <a:xfrm>
            <a:off x="640080" y="1325880"/>
            <a:ext cx="10789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Illustrative investor model in INR. Assumes one city launch, then expansion to more micro-markets after unit economics are proven.</a:t>
            </a:r>
            <a:endParaRPr/>
          </a:p>
        </p:txBody>
      </p:sp>
      <p:sp>
        <p:nvSpPr>
          <p:cNvPr id="424" name="Google Shape;424;p22"/>
          <p:cNvSpPr/>
          <p:nvPr/>
        </p:nvSpPr>
        <p:spPr>
          <a:xfrm>
            <a:off x="640080" y="1874519"/>
            <a:ext cx="1417320" cy="384048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2"/>
          <p:cNvSpPr txBox="1"/>
          <p:nvPr/>
        </p:nvSpPr>
        <p:spPr>
          <a:xfrm>
            <a:off x="685800" y="1947672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Metric</a:t>
            </a:r>
            <a:endParaRPr/>
          </a:p>
        </p:txBody>
      </p:sp>
      <p:sp>
        <p:nvSpPr>
          <p:cNvPr id="426" name="Google Shape;426;p22"/>
          <p:cNvSpPr/>
          <p:nvPr/>
        </p:nvSpPr>
        <p:spPr>
          <a:xfrm>
            <a:off x="2057400" y="1874519"/>
            <a:ext cx="1417320" cy="384048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2"/>
          <p:cNvSpPr txBox="1"/>
          <p:nvPr/>
        </p:nvSpPr>
        <p:spPr>
          <a:xfrm>
            <a:off x="2103120" y="1947672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Y1</a:t>
            </a:r>
            <a:endParaRPr/>
          </a:p>
        </p:txBody>
      </p:sp>
      <p:sp>
        <p:nvSpPr>
          <p:cNvPr id="428" name="Google Shape;428;p22"/>
          <p:cNvSpPr/>
          <p:nvPr/>
        </p:nvSpPr>
        <p:spPr>
          <a:xfrm>
            <a:off x="3474720" y="1874519"/>
            <a:ext cx="1417320" cy="384048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2"/>
          <p:cNvSpPr txBox="1"/>
          <p:nvPr/>
        </p:nvSpPr>
        <p:spPr>
          <a:xfrm>
            <a:off x="3520439" y="1947672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Y2</a:t>
            </a:r>
            <a:endParaRPr/>
          </a:p>
        </p:txBody>
      </p:sp>
      <p:sp>
        <p:nvSpPr>
          <p:cNvPr id="430" name="Google Shape;430;p22"/>
          <p:cNvSpPr/>
          <p:nvPr/>
        </p:nvSpPr>
        <p:spPr>
          <a:xfrm>
            <a:off x="4892040" y="1874519"/>
            <a:ext cx="1417320" cy="384048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2"/>
          <p:cNvSpPr txBox="1"/>
          <p:nvPr/>
        </p:nvSpPr>
        <p:spPr>
          <a:xfrm>
            <a:off x="4937759" y="1947672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Y3</a:t>
            </a:r>
            <a:endParaRPr/>
          </a:p>
        </p:txBody>
      </p:sp>
      <p:sp>
        <p:nvSpPr>
          <p:cNvPr id="432" name="Google Shape;432;p22"/>
          <p:cNvSpPr/>
          <p:nvPr/>
        </p:nvSpPr>
        <p:spPr>
          <a:xfrm>
            <a:off x="6309359" y="1874519"/>
            <a:ext cx="1417320" cy="384048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2"/>
          <p:cNvSpPr txBox="1"/>
          <p:nvPr/>
        </p:nvSpPr>
        <p:spPr>
          <a:xfrm>
            <a:off x="6355079" y="1947672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Y4</a:t>
            </a:r>
            <a:endParaRPr/>
          </a:p>
        </p:txBody>
      </p:sp>
      <p:sp>
        <p:nvSpPr>
          <p:cNvPr id="434" name="Google Shape;434;p22"/>
          <p:cNvSpPr/>
          <p:nvPr/>
        </p:nvSpPr>
        <p:spPr>
          <a:xfrm>
            <a:off x="7726679" y="1874519"/>
            <a:ext cx="1417320" cy="384048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2"/>
          <p:cNvSpPr txBox="1"/>
          <p:nvPr/>
        </p:nvSpPr>
        <p:spPr>
          <a:xfrm>
            <a:off x="7772400" y="1947672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Y5</a:t>
            </a:r>
            <a:endParaRPr/>
          </a:p>
        </p:txBody>
      </p:sp>
      <p:sp>
        <p:nvSpPr>
          <p:cNvPr id="436" name="Google Shape;436;p22"/>
          <p:cNvSpPr/>
          <p:nvPr/>
        </p:nvSpPr>
        <p:spPr>
          <a:xfrm>
            <a:off x="9144000" y="1874519"/>
            <a:ext cx="1600200" cy="384048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2"/>
          <p:cNvSpPr txBox="1"/>
          <p:nvPr/>
        </p:nvSpPr>
        <p:spPr>
          <a:xfrm>
            <a:off x="9189720" y="1947672"/>
            <a:ext cx="1508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Notes</a:t>
            </a:r>
            <a:endParaRPr/>
          </a:p>
        </p:txBody>
      </p:sp>
      <p:sp>
        <p:nvSpPr>
          <p:cNvPr id="438" name="Google Shape;438;p22"/>
          <p:cNvSpPr/>
          <p:nvPr/>
        </p:nvSpPr>
        <p:spPr>
          <a:xfrm>
            <a:off x="640080" y="2258568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2"/>
          <p:cNvSpPr txBox="1"/>
          <p:nvPr/>
        </p:nvSpPr>
        <p:spPr>
          <a:xfrm>
            <a:off x="685800" y="2331720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Revenue</a:t>
            </a:r>
            <a:endParaRPr/>
          </a:p>
        </p:txBody>
      </p:sp>
      <p:sp>
        <p:nvSpPr>
          <p:cNvPr id="440" name="Google Shape;440;p22"/>
          <p:cNvSpPr/>
          <p:nvPr/>
        </p:nvSpPr>
        <p:spPr>
          <a:xfrm>
            <a:off x="2057400" y="2258568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2"/>
          <p:cNvSpPr txBox="1"/>
          <p:nvPr/>
        </p:nvSpPr>
        <p:spPr>
          <a:xfrm>
            <a:off x="2103120" y="2331720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₹2.4Cr</a:t>
            </a:r>
            <a:endParaRPr/>
          </a:p>
        </p:txBody>
      </p:sp>
      <p:sp>
        <p:nvSpPr>
          <p:cNvPr id="442" name="Google Shape;442;p22"/>
          <p:cNvSpPr/>
          <p:nvPr/>
        </p:nvSpPr>
        <p:spPr>
          <a:xfrm>
            <a:off x="3474720" y="2258568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2"/>
          <p:cNvSpPr txBox="1"/>
          <p:nvPr/>
        </p:nvSpPr>
        <p:spPr>
          <a:xfrm>
            <a:off x="3520439" y="2331720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₹7.8Cr</a:t>
            </a:r>
            <a:endParaRPr/>
          </a:p>
        </p:txBody>
      </p:sp>
      <p:sp>
        <p:nvSpPr>
          <p:cNvPr id="444" name="Google Shape;444;p22"/>
          <p:cNvSpPr/>
          <p:nvPr/>
        </p:nvSpPr>
        <p:spPr>
          <a:xfrm>
            <a:off x="4892040" y="2258568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2"/>
          <p:cNvSpPr txBox="1"/>
          <p:nvPr/>
        </p:nvSpPr>
        <p:spPr>
          <a:xfrm>
            <a:off x="4937759" y="2331720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₹18Cr</a:t>
            </a:r>
            <a:endParaRPr/>
          </a:p>
        </p:txBody>
      </p:sp>
      <p:sp>
        <p:nvSpPr>
          <p:cNvPr id="446" name="Google Shape;446;p22"/>
          <p:cNvSpPr/>
          <p:nvPr/>
        </p:nvSpPr>
        <p:spPr>
          <a:xfrm>
            <a:off x="6309359" y="2258568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2"/>
          <p:cNvSpPr txBox="1"/>
          <p:nvPr/>
        </p:nvSpPr>
        <p:spPr>
          <a:xfrm>
            <a:off x="6355079" y="2331720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₹34Cr</a:t>
            </a:r>
            <a:endParaRPr/>
          </a:p>
        </p:txBody>
      </p:sp>
      <p:sp>
        <p:nvSpPr>
          <p:cNvPr id="448" name="Google Shape;448;p22"/>
          <p:cNvSpPr/>
          <p:nvPr/>
        </p:nvSpPr>
        <p:spPr>
          <a:xfrm>
            <a:off x="7726679" y="2258568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2"/>
          <p:cNvSpPr txBox="1"/>
          <p:nvPr/>
        </p:nvSpPr>
        <p:spPr>
          <a:xfrm>
            <a:off x="7772400" y="2331720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₹55Cr</a:t>
            </a:r>
            <a:endParaRPr/>
          </a:p>
        </p:txBody>
      </p:sp>
      <p:sp>
        <p:nvSpPr>
          <p:cNvPr id="450" name="Google Shape;450;p22"/>
          <p:cNvSpPr/>
          <p:nvPr/>
        </p:nvSpPr>
        <p:spPr>
          <a:xfrm>
            <a:off x="9144000" y="2258568"/>
            <a:ext cx="160020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2"/>
          <p:cNvSpPr txBox="1"/>
          <p:nvPr/>
        </p:nvSpPr>
        <p:spPr>
          <a:xfrm>
            <a:off x="9189720" y="2331720"/>
            <a:ext cx="1508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Category + city expansion</a:t>
            </a:r>
            <a:endParaRPr/>
          </a:p>
        </p:txBody>
      </p:sp>
      <p:sp>
        <p:nvSpPr>
          <p:cNvPr id="452" name="Google Shape;452;p22"/>
          <p:cNvSpPr/>
          <p:nvPr/>
        </p:nvSpPr>
        <p:spPr>
          <a:xfrm>
            <a:off x="640080" y="2642615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2"/>
          <p:cNvSpPr txBox="1"/>
          <p:nvPr/>
        </p:nvSpPr>
        <p:spPr>
          <a:xfrm>
            <a:off x="685800" y="2715768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Gross margin</a:t>
            </a:r>
            <a:endParaRPr/>
          </a:p>
        </p:txBody>
      </p:sp>
      <p:sp>
        <p:nvSpPr>
          <p:cNvPr id="454" name="Google Shape;454;p22"/>
          <p:cNvSpPr/>
          <p:nvPr/>
        </p:nvSpPr>
        <p:spPr>
          <a:xfrm>
            <a:off x="2057400" y="2642615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2"/>
          <p:cNvSpPr txBox="1"/>
          <p:nvPr/>
        </p:nvSpPr>
        <p:spPr>
          <a:xfrm>
            <a:off x="2103120" y="2715768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24%</a:t>
            </a:r>
            <a:endParaRPr/>
          </a:p>
        </p:txBody>
      </p:sp>
      <p:sp>
        <p:nvSpPr>
          <p:cNvPr id="456" name="Google Shape;456;p22"/>
          <p:cNvSpPr/>
          <p:nvPr/>
        </p:nvSpPr>
        <p:spPr>
          <a:xfrm>
            <a:off x="3474720" y="2642615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2"/>
          <p:cNvSpPr txBox="1"/>
          <p:nvPr/>
        </p:nvSpPr>
        <p:spPr>
          <a:xfrm>
            <a:off x="3520439" y="2715768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27%</a:t>
            </a:r>
            <a:endParaRPr/>
          </a:p>
        </p:txBody>
      </p:sp>
      <p:sp>
        <p:nvSpPr>
          <p:cNvPr id="458" name="Google Shape;458;p22"/>
          <p:cNvSpPr/>
          <p:nvPr/>
        </p:nvSpPr>
        <p:spPr>
          <a:xfrm>
            <a:off x="4892040" y="2642615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2"/>
          <p:cNvSpPr txBox="1"/>
          <p:nvPr/>
        </p:nvSpPr>
        <p:spPr>
          <a:xfrm>
            <a:off x="4937759" y="2715768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/>
          </a:p>
        </p:txBody>
      </p:sp>
      <p:sp>
        <p:nvSpPr>
          <p:cNvPr id="460" name="Google Shape;460;p22"/>
          <p:cNvSpPr/>
          <p:nvPr/>
        </p:nvSpPr>
        <p:spPr>
          <a:xfrm>
            <a:off x="6309359" y="2642615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2"/>
          <p:cNvSpPr txBox="1"/>
          <p:nvPr/>
        </p:nvSpPr>
        <p:spPr>
          <a:xfrm>
            <a:off x="6355079" y="2715768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31%</a:t>
            </a:r>
            <a:endParaRPr/>
          </a:p>
        </p:txBody>
      </p:sp>
      <p:sp>
        <p:nvSpPr>
          <p:cNvPr id="462" name="Google Shape;462;p22"/>
          <p:cNvSpPr/>
          <p:nvPr/>
        </p:nvSpPr>
        <p:spPr>
          <a:xfrm>
            <a:off x="7726679" y="2642615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2"/>
          <p:cNvSpPr txBox="1"/>
          <p:nvPr/>
        </p:nvSpPr>
        <p:spPr>
          <a:xfrm>
            <a:off x="7772400" y="2715768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32%</a:t>
            </a:r>
            <a:endParaRPr/>
          </a:p>
        </p:txBody>
      </p:sp>
      <p:sp>
        <p:nvSpPr>
          <p:cNvPr id="464" name="Google Shape;464;p22"/>
          <p:cNvSpPr/>
          <p:nvPr/>
        </p:nvSpPr>
        <p:spPr>
          <a:xfrm>
            <a:off x="9144000" y="2642615"/>
            <a:ext cx="160020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2"/>
          <p:cNvSpPr txBox="1"/>
          <p:nvPr/>
        </p:nvSpPr>
        <p:spPr>
          <a:xfrm>
            <a:off x="9189720" y="2715768"/>
            <a:ext cx="1508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Better mix + procurement scale</a:t>
            </a:r>
            <a:endParaRPr/>
          </a:p>
        </p:txBody>
      </p:sp>
      <p:sp>
        <p:nvSpPr>
          <p:cNvPr id="466" name="Google Shape;466;p22"/>
          <p:cNvSpPr/>
          <p:nvPr/>
        </p:nvSpPr>
        <p:spPr>
          <a:xfrm>
            <a:off x="640080" y="3026663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2"/>
          <p:cNvSpPr txBox="1"/>
          <p:nvPr/>
        </p:nvSpPr>
        <p:spPr>
          <a:xfrm>
            <a:off x="685800" y="3099815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EBITDA</a:t>
            </a:r>
            <a:endParaRPr/>
          </a:p>
        </p:txBody>
      </p:sp>
      <p:sp>
        <p:nvSpPr>
          <p:cNvPr id="468" name="Google Shape;468;p22"/>
          <p:cNvSpPr/>
          <p:nvPr/>
        </p:nvSpPr>
        <p:spPr>
          <a:xfrm>
            <a:off x="2057400" y="3026663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2"/>
          <p:cNvSpPr txBox="1"/>
          <p:nvPr/>
        </p:nvSpPr>
        <p:spPr>
          <a:xfrm>
            <a:off x="2103120" y="3099815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-₹18L</a:t>
            </a:r>
            <a:endParaRPr/>
          </a:p>
        </p:txBody>
      </p:sp>
      <p:sp>
        <p:nvSpPr>
          <p:cNvPr id="470" name="Google Shape;470;p22"/>
          <p:cNvSpPr/>
          <p:nvPr/>
        </p:nvSpPr>
        <p:spPr>
          <a:xfrm>
            <a:off x="3474720" y="3026663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2"/>
          <p:cNvSpPr txBox="1"/>
          <p:nvPr/>
        </p:nvSpPr>
        <p:spPr>
          <a:xfrm>
            <a:off x="3520439" y="3099815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₹55L</a:t>
            </a:r>
            <a:endParaRPr/>
          </a:p>
        </p:txBody>
      </p:sp>
      <p:sp>
        <p:nvSpPr>
          <p:cNvPr id="472" name="Google Shape;472;p22"/>
          <p:cNvSpPr/>
          <p:nvPr/>
        </p:nvSpPr>
        <p:spPr>
          <a:xfrm>
            <a:off x="4892040" y="3026663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2"/>
          <p:cNvSpPr txBox="1"/>
          <p:nvPr/>
        </p:nvSpPr>
        <p:spPr>
          <a:xfrm>
            <a:off x="4937759" y="3099815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₹2.5Cr</a:t>
            </a:r>
            <a:endParaRPr/>
          </a:p>
        </p:txBody>
      </p:sp>
      <p:sp>
        <p:nvSpPr>
          <p:cNvPr id="474" name="Google Shape;474;p22"/>
          <p:cNvSpPr/>
          <p:nvPr/>
        </p:nvSpPr>
        <p:spPr>
          <a:xfrm>
            <a:off x="6309359" y="3026663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2"/>
          <p:cNvSpPr txBox="1"/>
          <p:nvPr/>
        </p:nvSpPr>
        <p:spPr>
          <a:xfrm>
            <a:off x="6355079" y="3099815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₹5.4Cr</a:t>
            </a:r>
            <a:endParaRPr/>
          </a:p>
        </p:txBody>
      </p:sp>
      <p:sp>
        <p:nvSpPr>
          <p:cNvPr id="476" name="Google Shape;476;p22"/>
          <p:cNvSpPr/>
          <p:nvPr/>
        </p:nvSpPr>
        <p:spPr>
          <a:xfrm>
            <a:off x="7726679" y="3026663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22"/>
          <p:cNvSpPr txBox="1"/>
          <p:nvPr/>
        </p:nvSpPr>
        <p:spPr>
          <a:xfrm>
            <a:off x="7772400" y="3099815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₹9.6Cr</a:t>
            </a:r>
            <a:endParaRPr/>
          </a:p>
        </p:txBody>
      </p:sp>
      <p:sp>
        <p:nvSpPr>
          <p:cNvPr id="478" name="Google Shape;478;p22"/>
          <p:cNvSpPr/>
          <p:nvPr/>
        </p:nvSpPr>
        <p:spPr>
          <a:xfrm>
            <a:off x="9144000" y="3026663"/>
            <a:ext cx="160020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22"/>
          <p:cNvSpPr txBox="1"/>
          <p:nvPr/>
        </p:nvSpPr>
        <p:spPr>
          <a:xfrm>
            <a:off x="9189720" y="3099815"/>
            <a:ext cx="1508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Turns profitable after launch base</a:t>
            </a:r>
            <a:endParaRPr/>
          </a:p>
        </p:txBody>
      </p:sp>
      <p:sp>
        <p:nvSpPr>
          <p:cNvPr id="480" name="Google Shape;480;p22"/>
          <p:cNvSpPr/>
          <p:nvPr/>
        </p:nvSpPr>
        <p:spPr>
          <a:xfrm>
            <a:off x="640080" y="3410711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22"/>
          <p:cNvSpPr txBox="1"/>
          <p:nvPr/>
        </p:nvSpPr>
        <p:spPr>
          <a:xfrm>
            <a:off x="685800" y="3483863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Stores / hubs</a:t>
            </a:r>
            <a:endParaRPr/>
          </a:p>
        </p:txBody>
      </p:sp>
      <p:sp>
        <p:nvSpPr>
          <p:cNvPr id="482" name="Google Shape;482;p22"/>
          <p:cNvSpPr/>
          <p:nvPr/>
        </p:nvSpPr>
        <p:spPr>
          <a:xfrm>
            <a:off x="2057400" y="3410711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22"/>
          <p:cNvSpPr txBox="1"/>
          <p:nvPr/>
        </p:nvSpPr>
        <p:spPr>
          <a:xfrm>
            <a:off x="2103120" y="3483863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84" name="Google Shape;484;p22"/>
          <p:cNvSpPr/>
          <p:nvPr/>
        </p:nvSpPr>
        <p:spPr>
          <a:xfrm>
            <a:off x="3474720" y="3410711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22"/>
          <p:cNvSpPr txBox="1"/>
          <p:nvPr/>
        </p:nvSpPr>
        <p:spPr>
          <a:xfrm>
            <a:off x="3520439" y="3483863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486" name="Google Shape;486;p22"/>
          <p:cNvSpPr/>
          <p:nvPr/>
        </p:nvSpPr>
        <p:spPr>
          <a:xfrm>
            <a:off x="4892040" y="3410711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2"/>
          <p:cNvSpPr txBox="1"/>
          <p:nvPr/>
        </p:nvSpPr>
        <p:spPr>
          <a:xfrm>
            <a:off x="4937759" y="3483863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488" name="Google Shape;488;p22"/>
          <p:cNvSpPr/>
          <p:nvPr/>
        </p:nvSpPr>
        <p:spPr>
          <a:xfrm>
            <a:off x="6309359" y="3410711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2"/>
          <p:cNvSpPr txBox="1"/>
          <p:nvPr/>
        </p:nvSpPr>
        <p:spPr>
          <a:xfrm>
            <a:off x="6355079" y="3483863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490" name="Google Shape;490;p22"/>
          <p:cNvSpPr/>
          <p:nvPr/>
        </p:nvSpPr>
        <p:spPr>
          <a:xfrm>
            <a:off x="7726679" y="3410711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2"/>
          <p:cNvSpPr txBox="1"/>
          <p:nvPr/>
        </p:nvSpPr>
        <p:spPr>
          <a:xfrm>
            <a:off x="7772400" y="3483863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/>
          </a:p>
        </p:txBody>
      </p:sp>
      <p:sp>
        <p:nvSpPr>
          <p:cNvPr id="492" name="Google Shape;492;p22"/>
          <p:cNvSpPr/>
          <p:nvPr/>
        </p:nvSpPr>
        <p:spPr>
          <a:xfrm>
            <a:off x="9144000" y="3410711"/>
            <a:ext cx="160020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2"/>
          <p:cNvSpPr txBox="1"/>
          <p:nvPr/>
        </p:nvSpPr>
        <p:spPr>
          <a:xfrm>
            <a:off x="9189720" y="3483863"/>
            <a:ext cx="1508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Micro-fulfilment + retail</a:t>
            </a:r>
            <a:endParaRPr/>
          </a:p>
        </p:txBody>
      </p:sp>
      <p:sp>
        <p:nvSpPr>
          <p:cNvPr id="494" name="Google Shape;494;p22"/>
          <p:cNvSpPr/>
          <p:nvPr/>
        </p:nvSpPr>
        <p:spPr>
          <a:xfrm>
            <a:off x="640080" y="3794760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22"/>
          <p:cNvSpPr txBox="1"/>
          <p:nvPr/>
        </p:nvSpPr>
        <p:spPr>
          <a:xfrm>
            <a:off x="685800" y="3867912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Monthly orders</a:t>
            </a:r>
            <a:endParaRPr/>
          </a:p>
        </p:txBody>
      </p:sp>
      <p:sp>
        <p:nvSpPr>
          <p:cNvPr id="496" name="Google Shape;496;p22"/>
          <p:cNvSpPr/>
          <p:nvPr/>
        </p:nvSpPr>
        <p:spPr>
          <a:xfrm>
            <a:off x="2057400" y="3794760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22"/>
          <p:cNvSpPr txBox="1"/>
          <p:nvPr/>
        </p:nvSpPr>
        <p:spPr>
          <a:xfrm>
            <a:off x="2103120" y="3867912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6k</a:t>
            </a:r>
            <a:endParaRPr/>
          </a:p>
        </p:txBody>
      </p:sp>
      <p:sp>
        <p:nvSpPr>
          <p:cNvPr id="498" name="Google Shape;498;p22"/>
          <p:cNvSpPr/>
          <p:nvPr/>
        </p:nvSpPr>
        <p:spPr>
          <a:xfrm>
            <a:off x="3474720" y="3794760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2"/>
          <p:cNvSpPr txBox="1"/>
          <p:nvPr/>
        </p:nvSpPr>
        <p:spPr>
          <a:xfrm>
            <a:off x="3520439" y="3867912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19k</a:t>
            </a:r>
            <a:endParaRPr/>
          </a:p>
        </p:txBody>
      </p:sp>
      <p:sp>
        <p:nvSpPr>
          <p:cNvPr id="500" name="Google Shape;500;p22"/>
          <p:cNvSpPr/>
          <p:nvPr/>
        </p:nvSpPr>
        <p:spPr>
          <a:xfrm>
            <a:off x="4892040" y="3794760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2"/>
          <p:cNvSpPr txBox="1"/>
          <p:nvPr/>
        </p:nvSpPr>
        <p:spPr>
          <a:xfrm>
            <a:off x="4937759" y="3867912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44k</a:t>
            </a:r>
            <a:endParaRPr/>
          </a:p>
        </p:txBody>
      </p:sp>
      <p:sp>
        <p:nvSpPr>
          <p:cNvPr id="502" name="Google Shape;502;p22"/>
          <p:cNvSpPr/>
          <p:nvPr/>
        </p:nvSpPr>
        <p:spPr>
          <a:xfrm>
            <a:off x="6309359" y="3794760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22"/>
          <p:cNvSpPr txBox="1"/>
          <p:nvPr/>
        </p:nvSpPr>
        <p:spPr>
          <a:xfrm>
            <a:off x="6355079" y="3867912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78k</a:t>
            </a:r>
            <a:endParaRPr/>
          </a:p>
        </p:txBody>
      </p:sp>
      <p:sp>
        <p:nvSpPr>
          <p:cNvPr id="504" name="Google Shape;504;p22"/>
          <p:cNvSpPr/>
          <p:nvPr/>
        </p:nvSpPr>
        <p:spPr>
          <a:xfrm>
            <a:off x="7726679" y="3794760"/>
            <a:ext cx="141732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22"/>
          <p:cNvSpPr txBox="1"/>
          <p:nvPr/>
        </p:nvSpPr>
        <p:spPr>
          <a:xfrm>
            <a:off x="7772400" y="3867912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125k</a:t>
            </a:r>
            <a:endParaRPr/>
          </a:p>
        </p:txBody>
      </p:sp>
      <p:sp>
        <p:nvSpPr>
          <p:cNvPr id="506" name="Google Shape;506;p22"/>
          <p:cNvSpPr/>
          <p:nvPr/>
        </p:nvSpPr>
        <p:spPr>
          <a:xfrm>
            <a:off x="9144000" y="3794760"/>
            <a:ext cx="1600200" cy="384048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22"/>
          <p:cNvSpPr txBox="1"/>
          <p:nvPr/>
        </p:nvSpPr>
        <p:spPr>
          <a:xfrm>
            <a:off x="9189720" y="3867912"/>
            <a:ext cx="1508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Direct + QC + B2B</a:t>
            </a:r>
            <a:endParaRPr/>
          </a:p>
        </p:txBody>
      </p:sp>
      <p:sp>
        <p:nvSpPr>
          <p:cNvPr id="508" name="Google Shape;508;p22"/>
          <p:cNvSpPr/>
          <p:nvPr/>
        </p:nvSpPr>
        <p:spPr>
          <a:xfrm>
            <a:off x="640080" y="4178808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2"/>
          <p:cNvSpPr txBox="1"/>
          <p:nvPr/>
        </p:nvSpPr>
        <p:spPr>
          <a:xfrm>
            <a:off x="685800" y="4251960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Repeat customers</a:t>
            </a:r>
            <a:endParaRPr/>
          </a:p>
        </p:txBody>
      </p:sp>
      <p:sp>
        <p:nvSpPr>
          <p:cNvPr id="510" name="Google Shape;510;p22"/>
          <p:cNvSpPr/>
          <p:nvPr/>
        </p:nvSpPr>
        <p:spPr>
          <a:xfrm>
            <a:off x="2057400" y="4178808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22"/>
          <p:cNvSpPr txBox="1"/>
          <p:nvPr/>
        </p:nvSpPr>
        <p:spPr>
          <a:xfrm>
            <a:off x="2103120" y="4251960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1.2k</a:t>
            </a:r>
            <a:endParaRPr/>
          </a:p>
        </p:txBody>
      </p:sp>
      <p:sp>
        <p:nvSpPr>
          <p:cNvPr id="512" name="Google Shape;512;p22"/>
          <p:cNvSpPr/>
          <p:nvPr/>
        </p:nvSpPr>
        <p:spPr>
          <a:xfrm>
            <a:off x="3474720" y="4178808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22"/>
          <p:cNvSpPr txBox="1"/>
          <p:nvPr/>
        </p:nvSpPr>
        <p:spPr>
          <a:xfrm>
            <a:off x="3520439" y="4251960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4k</a:t>
            </a:r>
            <a:endParaRPr/>
          </a:p>
        </p:txBody>
      </p:sp>
      <p:sp>
        <p:nvSpPr>
          <p:cNvPr id="514" name="Google Shape;514;p22"/>
          <p:cNvSpPr/>
          <p:nvPr/>
        </p:nvSpPr>
        <p:spPr>
          <a:xfrm>
            <a:off x="4892040" y="4178808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22"/>
          <p:cNvSpPr txBox="1"/>
          <p:nvPr/>
        </p:nvSpPr>
        <p:spPr>
          <a:xfrm>
            <a:off x="4937759" y="4251960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9k</a:t>
            </a:r>
            <a:endParaRPr/>
          </a:p>
        </p:txBody>
      </p:sp>
      <p:sp>
        <p:nvSpPr>
          <p:cNvPr id="516" name="Google Shape;516;p22"/>
          <p:cNvSpPr/>
          <p:nvPr/>
        </p:nvSpPr>
        <p:spPr>
          <a:xfrm>
            <a:off x="6309359" y="4178808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22"/>
          <p:cNvSpPr txBox="1"/>
          <p:nvPr/>
        </p:nvSpPr>
        <p:spPr>
          <a:xfrm>
            <a:off x="6355079" y="4251960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16k</a:t>
            </a:r>
            <a:endParaRPr/>
          </a:p>
        </p:txBody>
      </p:sp>
      <p:sp>
        <p:nvSpPr>
          <p:cNvPr id="518" name="Google Shape;518;p22"/>
          <p:cNvSpPr/>
          <p:nvPr/>
        </p:nvSpPr>
        <p:spPr>
          <a:xfrm>
            <a:off x="7726679" y="4178808"/>
            <a:ext cx="141732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2"/>
          <p:cNvSpPr txBox="1"/>
          <p:nvPr/>
        </p:nvSpPr>
        <p:spPr>
          <a:xfrm>
            <a:off x="7772400" y="4251960"/>
            <a:ext cx="13258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28k</a:t>
            </a:r>
            <a:endParaRPr/>
          </a:p>
        </p:txBody>
      </p:sp>
      <p:sp>
        <p:nvSpPr>
          <p:cNvPr id="520" name="Google Shape;520;p22"/>
          <p:cNvSpPr/>
          <p:nvPr/>
        </p:nvSpPr>
        <p:spPr>
          <a:xfrm>
            <a:off x="9144000" y="4178808"/>
            <a:ext cx="1600200" cy="384048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22"/>
          <p:cNvSpPr txBox="1"/>
          <p:nvPr/>
        </p:nvSpPr>
        <p:spPr>
          <a:xfrm>
            <a:off x="9189720" y="4251960"/>
            <a:ext cx="1508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Subscriptions/community</a:t>
            </a:r>
            <a:endParaRPr/>
          </a:p>
        </p:txBody>
      </p:sp>
      <p:sp>
        <p:nvSpPr>
          <p:cNvPr id="522" name="Google Shape;522;p22"/>
          <p:cNvSpPr txBox="1"/>
          <p:nvPr/>
        </p:nvSpPr>
        <p:spPr>
          <a:xfrm>
            <a:off x="777240" y="4956048"/>
            <a:ext cx="31089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Projection highlights</a:t>
            </a:r>
            <a:endParaRPr/>
          </a:p>
        </p:txBody>
      </p:sp>
      <p:sp>
        <p:nvSpPr>
          <p:cNvPr id="523" name="Google Shape;523;p22"/>
          <p:cNvSpPr/>
          <p:nvPr/>
        </p:nvSpPr>
        <p:spPr>
          <a:xfrm>
            <a:off x="868680" y="5265969"/>
            <a:ext cx="1737300" cy="987600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22"/>
          <p:cNvSpPr txBox="1"/>
          <p:nvPr/>
        </p:nvSpPr>
        <p:spPr>
          <a:xfrm>
            <a:off x="960120" y="5412273"/>
            <a:ext cx="15546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M9–M12</a:t>
            </a:r>
            <a:endParaRPr/>
          </a:p>
        </p:txBody>
      </p:sp>
      <p:sp>
        <p:nvSpPr>
          <p:cNvPr id="525" name="Google Shape;525;p22"/>
          <p:cNvSpPr txBox="1"/>
          <p:nvPr/>
        </p:nvSpPr>
        <p:spPr>
          <a:xfrm>
            <a:off x="960120" y="5832897"/>
            <a:ext cx="1554600" cy="1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Break-even target</a:t>
            </a:r>
            <a:endParaRPr/>
          </a:p>
        </p:txBody>
      </p:sp>
      <p:sp>
        <p:nvSpPr>
          <p:cNvPr id="526" name="Google Shape;526;p22"/>
          <p:cNvSpPr txBox="1"/>
          <p:nvPr/>
        </p:nvSpPr>
        <p:spPr>
          <a:xfrm>
            <a:off x="960120" y="6034065"/>
            <a:ext cx="1554600" cy="1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pilot stage</a:t>
            </a:r>
            <a:endParaRPr/>
          </a:p>
        </p:txBody>
      </p:sp>
      <p:sp>
        <p:nvSpPr>
          <p:cNvPr id="527" name="Google Shape;527;p22"/>
          <p:cNvSpPr/>
          <p:nvPr/>
        </p:nvSpPr>
        <p:spPr>
          <a:xfrm>
            <a:off x="2834640" y="5265969"/>
            <a:ext cx="1737300" cy="987600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22"/>
          <p:cNvSpPr txBox="1"/>
          <p:nvPr/>
        </p:nvSpPr>
        <p:spPr>
          <a:xfrm>
            <a:off x="2926080" y="5412273"/>
            <a:ext cx="15546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₹18Cr</a:t>
            </a:r>
            <a:endParaRPr/>
          </a:p>
        </p:txBody>
      </p:sp>
      <p:sp>
        <p:nvSpPr>
          <p:cNvPr id="529" name="Google Shape;529;p22"/>
          <p:cNvSpPr txBox="1"/>
          <p:nvPr/>
        </p:nvSpPr>
        <p:spPr>
          <a:xfrm>
            <a:off x="2926080" y="5832897"/>
            <a:ext cx="1554600" cy="1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Y3 revenue</a:t>
            </a:r>
            <a:endParaRPr/>
          </a:p>
        </p:txBody>
      </p:sp>
      <p:sp>
        <p:nvSpPr>
          <p:cNvPr id="530" name="Google Shape;530;p22"/>
          <p:cNvSpPr txBox="1"/>
          <p:nvPr/>
        </p:nvSpPr>
        <p:spPr>
          <a:xfrm>
            <a:off x="2926080" y="6034065"/>
            <a:ext cx="1554600" cy="1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mutton-first</a:t>
            </a:r>
            <a:endParaRPr/>
          </a:p>
        </p:txBody>
      </p:sp>
      <p:sp>
        <p:nvSpPr>
          <p:cNvPr id="531" name="Google Shape;531;p22"/>
          <p:cNvSpPr/>
          <p:nvPr/>
        </p:nvSpPr>
        <p:spPr>
          <a:xfrm>
            <a:off x="4800600" y="5265969"/>
            <a:ext cx="1737300" cy="987600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22"/>
          <p:cNvSpPr txBox="1"/>
          <p:nvPr/>
        </p:nvSpPr>
        <p:spPr>
          <a:xfrm>
            <a:off x="4892040" y="5412273"/>
            <a:ext cx="15546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₹2.5Cr</a:t>
            </a:r>
            <a:endParaRPr/>
          </a:p>
        </p:txBody>
      </p:sp>
      <p:sp>
        <p:nvSpPr>
          <p:cNvPr id="533" name="Google Shape;533;p22"/>
          <p:cNvSpPr txBox="1"/>
          <p:nvPr/>
        </p:nvSpPr>
        <p:spPr>
          <a:xfrm>
            <a:off x="4892040" y="5832897"/>
            <a:ext cx="1554600" cy="1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Y3 EBITDA</a:t>
            </a:r>
            <a:endParaRPr/>
          </a:p>
        </p:txBody>
      </p:sp>
      <p:sp>
        <p:nvSpPr>
          <p:cNvPr id="534" name="Google Shape;534;p22"/>
          <p:cNvSpPr txBox="1"/>
          <p:nvPr/>
        </p:nvSpPr>
        <p:spPr>
          <a:xfrm>
            <a:off x="4892040" y="6034065"/>
            <a:ext cx="1554600" cy="1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after expansion</a:t>
            </a:r>
            <a:endParaRPr/>
          </a:p>
        </p:txBody>
      </p:sp>
      <p:sp>
        <p:nvSpPr>
          <p:cNvPr id="535" name="Google Shape;535;p22"/>
          <p:cNvSpPr/>
          <p:nvPr/>
        </p:nvSpPr>
        <p:spPr>
          <a:xfrm>
            <a:off x="6766560" y="5265969"/>
            <a:ext cx="1737300" cy="987600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22"/>
          <p:cNvSpPr txBox="1"/>
          <p:nvPr/>
        </p:nvSpPr>
        <p:spPr>
          <a:xfrm>
            <a:off x="6858000" y="5412273"/>
            <a:ext cx="15546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₹55Cr</a:t>
            </a:r>
            <a:endParaRPr/>
          </a:p>
        </p:txBody>
      </p:sp>
      <p:sp>
        <p:nvSpPr>
          <p:cNvPr id="537" name="Google Shape;537;p22"/>
          <p:cNvSpPr txBox="1"/>
          <p:nvPr/>
        </p:nvSpPr>
        <p:spPr>
          <a:xfrm>
            <a:off x="6858000" y="5832897"/>
            <a:ext cx="1554600" cy="1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Y5 revenue</a:t>
            </a:r>
            <a:endParaRPr/>
          </a:p>
        </p:txBody>
      </p:sp>
      <p:sp>
        <p:nvSpPr>
          <p:cNvPr id="538" name="Google Shape;538;p22"/>
          <p:cNvSpPr txBox="1"/>
          <p:nvPr/>
        </p:nvSpPr>
        <p:spPr>
          <a:xfrm>
            <a:off x="6858000" y="6034065"/>
            <a:ext cx="1554600" cy="1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20 hubs/stores</a:t>
            </a:r>
            <a:endParaRPr/>
          </a:p>
        </p:txBody>
      </p:sp>
      <p:sp>
        <p:nvSpPr>
          <p:cNvPr id="539" name="Google Shape;539;p22"/>
          <p:cNvSpPr/>
          <p:nvPr/>
        </p:nvSpPr>
        <p:spPr>
          <a:xfrm>
            <a:off x="8732520" y="5265969"/>
            <a:ext cx="1737300" cy="987600"/>
          </a:xfrm>
          <a:prstGeom prst="roundRect">
            <a:avLst>
              <a:gd fmla="val 16667" name="adj"/>
            </a:avLst>
          </a:prstGeom>
          <a:solidFill>
            <a:srgbClr val="293923"/>
          </a:solidFill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22"/>
          <p:cNvSpPr txBox="1"/>
          <p:nvPr/>
        </p:nvSpPr>
        <p:spPr>
          <a:xfrm>
            <a:off x="8823960" y="5412273"/>
            <a:ext cx="15546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32%</a:t>
            </a:r>
            <a:endParaRPr/>
          </a:p>
        </p:txBody>
      </p:sp>
      <p:sp>
        <p:nvSpPr>
          <p:cNvPr id="541" name="Google Shape;541;p22"/>
          <p:cNvSpPr txBox="1"/>
          <p:nvPr/>
        </p:nvSpPr>
        <p:spPr>
          <a:xfrm>
            <a:off x="8823960" y="5832897"/>
            <a:ext cx="1554600" cy="1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Target GM</a:t>
            </a:r>
            <a:endParaRPr/>
          </a:p>
        </p:txBody>
      </p:sp>
      <p:sp>
        <p:nvSpPr>
          <p:cNvPr id="542" name="Google Shape;542;p22"/>
          <p:cNvSpPr txBox="1"/>
          <p:nvPr/>
        </p:nvSpPr>
        <p:spPr>
          <a:xfrm>
            <a:off x="8823960" y="6034065"/>
            <a:ext cx="1554600" cy="1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by Y5</a:t>
            </a:r>
            <a:endParaRPr/>
          </a:p>
        </p:txBody>
      </p:sp>
      <p:sp>
        <p:nvSpPr>
          <p:cNvPr id="543" name="Google Shape;543;p22"/>
          <p:cNvSpPr txBox="1"/>
          <p:nvPr/>
        </p:nvSpPr>
        <p:spPr>
          <a:xfrm>
            <a:off x="658368" y="6382512"/>
            <a:ext cx="99669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Note: Projections are planning estimates; validate with supplier quotes, platform commissions, rent, labour and city-level demand.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30D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3"/>
          <p:cNvSpPr txBox="1"/>
          <p:nvPr/>
        </p:nvSpPr>
        <p:spPr>
          <a:xfrm>
            <a:off x="502920" y="256032"/>
            <a:ext cx="11887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D3&amp;CO</a:t>
            </a:r>
            <a:endParaRPr/>
          </a:p>
        </p:txBody>
      </p:sp>
      <p:sp>
        <p:nvSpPr>
          <p:cNvPr id="549" name="Google Shape;549;p23"/>
          <p:cNvSpPr txBox="1"/>
          <p:nvPr/>
        </p:nvSpPr>
        <p:spPr>
          <a:xfrm>
            <a:off x="1874519" y="301752"/>
            <a:ext cx="24688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Funding Use</a:t>
            </a:r>
            <a:endParaRPr/>
          </a:p>
        </p:txBody>
      </p:sp>
      <p:cxnSp>
        <p:nvCxnSpPr>
          <p:cNvPr id="550" name="Google Shape;550;p23"/>
          <p:cNvCxnSpPr/>
          <p:nvPr/>
        </p:nvCxnSpPr>
        <p:spPr>
          <a:xfrm>
            <a:off x="502920" y="621792"/>
            <a:ext cx="11155680" cy="0"/>
          </a:xfrm>
          <a:prstGeom prst="straightConnector1">
            <a:avLst/>
          </a:prstGeom>
          <a:noFill/>
          <a:ln cap="flat" cmpd="sng" w="10150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551" name="Google Shape;551;p23"/>
          <p:cNvSpPr txBox="1"/>
          <p:nvPr/>
        </p:nvSpPr>
        <p:spPr>
          <a:xfrm>
            <a:off x="502926" y="822950"/>
            <a:ext cx="99777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7F1E5"/>
                </a:solidFill>
                <a:latin typeface="Play"/>
                <a:ea typeface="Play"/>
                <a:cs typeface="Play"/>
                <a:sym typeface="Play"/>
              </a:rPr>
              <a:t>Investment use: build the first profitable operating template</a:t>
            </a:r>
            <a:endParaRPr/>
          </a:p>
        </p:txBody>
      </p:sp>
      <p:sp>
        <p:nvSpPr>
          <p:cNvPr id="552" name="Google Shape;552;p23"/>
          <p:cNvSpPr txBox="1"/>
          <p:nvPr/>
        </p:nvSpPr>
        <p:spPr>
          <a:xfrm>
            <a:off x="11292840" y="6355080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553" name="Google Shape;553;p23"/>
          <p:cNvSpPr txBox="1"/>
          <p:nvPr/>
        </p:nvSpPr>
        <p:spPr>
          <a:xfrm>
            <a:off x="685800" y="1417320"/>
            <a:ext cx="4572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Suggested seed requirement: ₹1.5Cr–₹2.5Cr</a:t>
            </a:r>
            <a:endParaRPr/>
          </a:p>
        </p:txBody>
      </p:sp>
      <p:sp>
        <p:nvSpPr>
          <p:cNvPr id="554" name="Google Shape;554;p23"/>
          <p:cNvSpPr txBox="1"/>
          <p:nvPr/>
        </p:nvSpPr>
        <p:spPr>
          <a:xfrm>
            <a:off x="713232" y="2148840"/>
            <a:ext cx="48463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The raise should fund a disciplined pilot and first replication, not a wasteful city-wide burn model.</a:t>
            </a:r>
            <a:endParaRPr/>
          </a:p>
        </p:txBody>
      </p:sp>
      <p:sp>
        <p:nvSpPr>
          <p:cNvPr id="555" name="Google Shape;555;p23"/>
          <p:cNvSpPr/>
          <p:nvPr/>
        </p:nvSpPr>
        <p:spPr>
          <a:xfrm>
            <a:off x="731520" y="3108960"/>
            <a:ext cx="3017520" cy="402336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p23"/>
          <p:cNvSpPr txBox="1"/>
          <p:nvPr/>
        </p:nvSpPr>
        <p:spPr>
          <a:xfrm>
            <a:off x="777240" y="3182112"/>
            <a:ext cx="292607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Use of funds</a:t>
            </a:r>
            <a:endParaRPr/>
          </a:p>
        </p:txBody>
      </p:sp>
      <p:sp>
        <p:nvSpPr>
          <p:cNvPr id="557" name="Google Shape;557;p23"/>
          <p:cNvSpPr/>
          <p:nvPr/>
        </p:nvSpPr>
        <p:spPr>
          <a:xfrm>
            <a:off x="3749039" y="3108960"/>
            <a:ext cx="1097280" cy="402336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23"/>
          <p:cNvSpPr txBox="1"/>
          <p:nvPr/>
        </p:nvSpPr>
        <p:spPr>
          <a:xfrm>
            <a:off x="3794759" y="3182112"/>
            <a:ext cx="100583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50" u="none" cap="none" strike="noStrike">
                <a:solidFill>
                  <a:srgbClr val="07130D"/>
                </a:solidFill>
                <a:latin typeface="Arial"/>
                <a:ea typeface="Arial"/>
                <a:cs typeface="Arial"/>
                <a:sym typeface="Arial"/>
              </a:rPr>
              <a:t>Share</a:t>
            </a:r>
            <a:endParaRPr/>
          </a:p>
        </p:txBody>
      </p:sp>
      <p:sp>
        <p:nvSpPr>
          <p:cNvPr id="559" name="Google Shape;559;p23"/>
          <p:cNvSpPr/>
          <p:nvPr/>
        </p:nvSpPr>
        <p:spPr>
          <a:xfrm>
            <a:off x="731520" y="3511296"/>
            <a:ext cx="3017520" cy="402336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23"/>
          <p:cNvSpPr txBox="1"/>
          <p:nvPr/>
        </p:nvSpPr>
        <p:spPr>
          <a:xfrm>
            <a:off x="777240" y="3584448"/>
            <a:ext cx="292607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Processing hub + equipment</a:t>
            </a:r>
            <a:endParaRPr/>
          </a:p>
        </p:txBody>
      </p:sp>
      <p:sp>
        <p:nvSpPr>
          <p:cNvPr id="561" name="Google Shape;561;p23"/>
          <p:cNvSpPr/>
          <p:nvPr/>
        </p:nvSpPr>
        <p:spPr>
          <a:xfrm>
            <a:off x="3749039" y="3511296"/>
            <a:ext cx="1097280" cy="402336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23"/>
          <p:cNvSpPr txBox="1"/>
          <p:nvPr/>
        </p:nvSpPr>
        <p:spPr>
          <a:xfrm>
            <a:off x="3794759" y="3584448"/>
            <a:ext cx="100583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28%</a:t>
            </a:r>
            <a:endParaRPr/>
          </a:p>
        </p:txBody>
      </p:sp>
      <p:sp>
        <p:nvSpPr>
          <p:cNvPr id="563" name="Google Shape;563;p23"/>
          <p:cNvSpPr/>
          <p:nvPr/>
        </p:nvSpPr>
        <p:spPr>
          <a:xfrm>
            <a:off x="731520" y="3913632"/>
            <a:ext cx="3017520" cy="402336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23"/>
          <p:cNvSpPr txBox="1"/>
          <p:nvPr/>
        </p:nvSpPr>
        <p:spPr>
          <a:xfrm>
            <a:off x="777240" y="3986784"/>
            <a:ext cx="292607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Working capital inventory</a:t>
            </a:r>
            <a:endParaRPr/>
          </a:p>
        </p:txBody>
      </p:sp>
      <p:sp>
        <p:nvSpPr>
          <p:cNvPr id="565" name="Google Shape;565;p23"/>
          <p:cNvSpPr/>
          <p:nvPr/>
        </p:nvSpPr>
        <p:spPr>
          <a:xfrm>
            <a:off x="3749039" y="3913632"/>
            <a:ext cx="1097280" cy="402336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23"/>
          <p:cNvSpPr txBox="1"/>
          <p:nvPr/>
        </p:nvSpPr>
        <p:spPr>
          <a:xfrm>
            <a:off x="3794759" y="3986784"/>
            <a:ext cx="100583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22%</a:t>
            </a:r>
            <a:endParaRPr/>
          </a:p>
        </p:txBody>
      </p:sp>
      <p:sp>
        <p:nvSpPr>
          <p:cNvPr id="567" name="Google Shape;567;p23"/>
          <p:cNvSpPr/>
          <p:nvPr/>
        </p:nvSpPr>
        <p:spPr>
          <a:xfrm>
            <a:off x="731520" y="4315968"/>
            <a:ext cx="3017520" cy="402336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23"/>
          <p:cNvSpPr txBox="1"/>
          <p:nvPr/>
        </p:nvSpPr>
        <p:spPr>
          <a:xfrm>
            <a:off x="777240" y="4389120"/>
            <a:ext cx="292607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Branding, packaging &amp; compliance</a:t>
            </a:r>
            <a:endParaRPr/>
          </a:p>
        </p:txBody>
      </p:sp>
      <p:sp>
        <p:nvSpPr>
          <p:cNvPr id="569" name="Google Shape;569;p23"/>
          <p:cNvSpPr/>
          <p:nvPr/>
        </p:nvSpPr>
        <p:spPr>
          <a:xfrm>
            <a:off x="3749039" y="4315968"/>
            <a:ext cx="1097280" cy="402336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23"/>
          <p:cNvSpPr txBox="1"/>
          <p:nvPr/>
        </p:nvSpPr>
        <p:spPr>
          <a:xfrm>
            <a:off x="3794759" y="4389120"/>
            <a:ext cx="100583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12%</a:t>
            </a:r>
            <a:endParaRPr/>
          </a:p>
        </p:txBody>
      </p:sp>
      <p:sp>
        <p:nvSpPr>
          <p:cNvPr id="571" name="Google Shape;571;p23"/>
          <p:cNvSpPr/>
          <p:nvPr/>
        </p:nvSpPr>
        <p:spPr>
          <a:xfrm>
            <a:off x="731520" y="4718304"/>
            <a:ext cx="3017520" cy="402336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23"/>
          <p:cNvSpPr txBox="1"/>
          <p:nvPr/>
        </p:nvSpPr>
        <p:spPr>
          <a:xfrm>
            <a:off x="777240" y="4791456"/>
            <a:ext cx="292607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Marketing + community growth</a:t>
            </a:r>
            <a:endParaRPr/>
          </a:p>
        </p:txBody>
      </p:sp>
      <p:sp>
        <p:nvSpPr>
          <p:cNvPr id="573" name="Google Shape;573;p23"/>
          <p:cNvSpPr/>
          <p:nvPr/>
        </p:nvSpPr>
        <p:spPr>
          <a:xfrm>
            <a:off x="3749039" y="4718304"/>
            <a:ext cx="1097280" cy="402336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23"/>
          <p:cNvSpPr txBox="1"/>
          <p:nvPr/>
        </p:nvSpPr>
        <p:spPr>
          <a:xfrm>
            <a:off x="3794759" y="4791456"/>
            <a:ext cx="100583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18%</a:t>
            </a:r>
            <a:endParaRPr/>
          </a:p>
        </p:txBody>
      </p:sp>
      <p:sp>
        <p:nvSpPr>
          <p:cNvPr id="575" name="Google Shape;575;p23"/>
          <p:cNvSpPr/>
          <p:nvPr/>
        </p:nvSpPr>
        <p:spPr>
          <a:xfrm>
            <a:off x="731520" y="5120640"/>
            <a:ext cx="3017520" cy="402336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23"/>
          <p:cNvSpPr txBox="1"/>
          <p:nvPr/>
        </p:nvSpPr>
        <p:spPr>
          <a:xfrm>
            <a:off x="777240" y="5193792"/>
            <a:ext cx="292607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Technology + operations systems</a:t>
            </a:r>
            <a:endParaRPr/>
          </a:p>
        </p:txBody>
      </p:sp>
      <p:sp>
        <p:nvSpPr>
          <p:cNvPr id="577" name="Google Shape;577;p23"/>
          <p:cNvSpPr/>
          <p:nvPr/>
        </p:nvSpPr>
        <p:spPr>
          <a:xfrm>
            <a:off x="3749039" y="5120640"/>
            <a:ext cx="1097280" cy="402336"/>
          </a:xfrm>
          <a:prstGeom prst="rect">
            <a:avLst/>
          </a:prstGeom>
          <a:solidFill>
            <a:srgbClr val="1D2A1B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23"/>
          <p:cNvSpPr txBox="1"/>
          <p:nvPr/>
        </p:nvSpPr>
        <p:spPr>
          <a:xfrm>
            <a:off x="3794759" y="5193792"/>
            <a:ext cx="100583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/>
          </a:p>
        </p:txBody>
      </p:sp>
      <p:sp>
        <p:nvSpPr>
          <p:cNvPr id="579" name="Google Shape;579;p23"/>
          <p:cNvSpPr/>
          <p:nvPr/>
        </p:nvSpPr>
        <p:spPr>
          <a:xfrm>
            <a:off x="731520" y="5522976"/>
            <a:ext cx="3017520" cy="402336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23"/>
          <p:cNvSpPr txBox="1"/>
          <p:nvPr/>
        </p:nvSpPr>
        <p:spPr>
          <a:xfrm>
            <a:off x="777240" y="5596128"/>
            <a:ext cx="292607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Contingency</a:t>
            </a:r>
            <a:endParaRPr/>
          </a:p>
        </p:txBody>
      </p:sp>
      <p:sp>
        <p:nvSpPr>
          <p:cNvPr id="581" name="Google Shape;581;p23"/>
          <p:cNvSpPr/>
          <p:nvPr/>
        </p:nvSpPr>
        <p:spPr>
          <a:xfrm>
            <a:off x="3749039" y="5522976"/>
            <a:ext cx="1097280" cy="402336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23"/>
          <p:cNvSpPr txBox="1"/>
          <p:nvPr/>
        </p:nvSpPr>
        <p:spPr>
          <a:xfrm>
            <a:off x="3794759" y="5596128"/>
            <a:ext cx="1005839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/>
          </a:p>
        </p:txBody>
      </p:sp>
      <p:sp>
        <p:nvSpPr>
          <p:cNvPr id="583" name="Google Shape;583;p23"/>
          <p:cNvSpPr txBox="1"/>
          <p:nvPr/>
        </p:nvSpPr>
        <p:spPr>
          <a:xfrm>
            <a:off x="5852160" y="1508760"/>
            <a:ext cx="2743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Processing hub + equipment</a:t>
            </a:r>
            <a:endParaRPr/>
          </a:p>
        </p:txBody>
      </p:sp>
      <p:sp>
        <p:nvSpPr>
          <p:cNvPr id="584" name="Google Shape;584;p23"/>
          <p:cNvSpPr/>
          <p:nvPr/>
        </p:nvSpPr>
        <p:spPr>
          <a:xfrm>
            <a:off x="8778240" y="1508760"/>
            <a:ext cx="2194560" cy="14630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23"/>
          <p:cNvSpPr/>
          <p:nvPr/>
        </p:nvSpPr>
        <p:spPr>
          <a:xfrm>
            <a:off x="8778240" y="1508760"/>
            <a:ext cx="2048256" cy="146304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23"/>
          <p:cNvSpPr txBox="1"/>
          <p:nvPr/>
        </p:nvSpPr>
        <p:spPr>
          <a:xfrm>
            <a:off x="11045952" y="1490472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28%</a:t>
            </a:r>
            <a:endParaRPr/>
          </a:p>
        </p:txBody>
      </p:sp>
      <p:sp>
        <p:nvSpPr>
          <p:cNvPr id="587" name="Google Shape;587;p23"/>
          <p:cNvSpPr txBox="1"/>
          <p:nvPr/>
        </p:nvSpPr>
        <p:spPr>
          <a:xfrm>
            <a:off x="5852160" y="2103120"/>
            <a:ext cx="2743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Working capital inventory</a:t>
            </a:r>
            <a:endParaRPr/>
          </a:p>
        </p:txBody>
      </p:sp>
      <p:sp>
        <p:nvSpPr>
          <p:cNvPr id="588" name="Google Shape;588;p23"/>
          <p:cNvSpPr/>
          <p:nvPr/>
        </p:nvSpPr>
        <p:spPr>
          <a:xfrm>
            <a:off x="8778240" y="2103120"/>
            <a:ext cx="2194560" cy="14630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23"/>
          <p:cNvSpPr/>
          <p:nvPr/>
        </p:nvSpPr>
        <p:spPr>
          <a:xfrm>
            <a:off x="8778240" y="2103120"/>
            <a:ext cx="1609344" cy="146304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23"/>
          <p:cNvSpPr txBox="1"/>
          <p:nvPr/>
        </p:nvSpPr>
        <p:spPr>
          <a:xfrm>
            <a:off x="11045952" y="2084831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22%</a:t>
            </a:r>
            <a:endParaRPr/>
          </a:p>
        </p:txBody>
      </p:sp>
      <p:sp>
        <p:nvSpPr>
          <p:cNvPr id="591" name="Google Shape;591;p23"/>
          <p:cNvSpPr txBox="1"/>
          <p:nvPr/>
        </p:nvSpPr>
        <p:spPr>
          <a:xfrm>
            <a:off x="5852160" y="2697480"/>
            <a:ext cx="2743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Branding, packaging &amp; compliance</a:t>
            </a:r>
            <a:endParaRPr/>
          </a:p>
        </p:txBody>
      </p:sp>
      <p:sp>
        <p:nvSpPr>
          <p:cNvPr id="592" name="Google Shape;592;p23"/>
          <p:cNvSpPr/>
          <p:nvPr/>
        </p:nvSpPr>
        <p:spPr>
          <a:xfrm>
            <a:off x="8778240" y="2697480"/>
            <a:ext cx="2194560" cy="14630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23"/>
          <p:cNvSpPr/>
          <p:nvPr/>
        </p:nvSpPr>
        <p:spPr>
          <a:xfrm>
            <a:off x="8778240" y="2697480"/>
            <a:ext cx="877823" cy="146304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23"/>
          <p:cNvSpPr txBox="1"/>
          <p:nvPr/>
        </p:nvSpPr>
        <p:spPr>
          <a:xfrm>
            <a:off x="11045952" y="2679192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12%</a:t>
            </a:r>
            <a:endParaRPr/>
          </a:p>
        </p:txBody>
      </p:sp>
      <p:sp>
        <p:nvSpPr>
          <p:cNvPr id="595" name="Google Shape;595;p23"/>
          <p:cNvSpPr txBox="1"/>
          <p:nvPr/>
        </p:nvSpPr>
        <p:spPr>
          <a:xfrm>
            <a:off x="5852160" y="3291840"/>
            <a:ext cx="2743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Marketing + community growth</a:t>
            </a:r>
            <a:endParaRPr/>
          </a:p>
        </p:txBody>
      </p:sp>
      <p:sp>
        <p:nvSpPr>
          <p:cNvPr id="596" name="Google Shape;596;p23"/>
          <p:cNvSpPr/>
          <p:nvPr/>
        </p:nvSpPr>
        <p:spPr>
          <a:xfrm>
            <a:off x="8778240" y="3291840"/>
            <a:ext cx="2194560" cy="14630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23"/>
          <p:cNvSpPr/>
          <p:nvPr/>
        </p:nvSpPr>
        <p:spPr>
          <a:xfrm>
            <a:off x="8778240" y="3291840"/>
            <a:ext cx="1316736" cy="146304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23"/>
          <p:cNvSpPr txBox="1"/>
          <p:nvPr/>
        </p:nvSpPr>
        <p:spPr>
          <a:xfrm>
            <a:off x="11045952" y="3273552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18%</a:t>
            </a:r>
            <a:endParaRPr/>
          </a:p>
        </p:txBody>
      </p:sp>
      <p:sp>
        <p:nvSpPr>
          <p:cNvPr id="599" name="Google Shape;599;p23"/>
          <p:cNvSpPr txBox="1"/>
          <p:nvPr/>
        </p:nvSpPr>
        <p:spPr>
          <a:xfrm>
            <a:off x="5852160" y="3886200"/>
            <a:ext cx="2743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Technology + operations systems</a:t>
            </a:r>
            <a:endParaRPr/>
          </a:p>
        </p:txBody>
      </p:sp>
      <p:sp>
        <p:nvSpPr>
          <p:cNvPr id="600" name="Google Shape;600;p23"/>
          <p:cNvSpPr/>
          <p:nvPr/>
        </p:nvSpPr>
        <p:spPr>
          <a:xfrm>
            <a:off x="8778240" y="3886200"/>
            <a:ext cx="2194560" cy="14630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23"/>
          <p:cNvSpPr/>
          <p:nvPr/>
        </p:nvSpPr>
        <p:spPr>
          <a:xfrm>
            <a:off x="8778240" y="3886200"/>
            <a:ext cx="731520" cy="146304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23"/>
          <p:cNvSpPr txBox="1"/>
          <p:nvPr/>
        </p:nvSpPr>
        <p:spPr>
          <a:xfrm>
            <a:off x="11045952" y="3867912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/>
          </a:p>
        </p:txBody>
      </p:sp>
      <p:sp>
        <p:nvSpPr>
          <p:cNvPr id="603" name="Google Shape;603;p23"/>
          <p:cNvSpPr txBox="1"/>
          <p:nvPr/>
        </p:nvSpPr>
        <p:spPr>
          <a:xfrm>
            <a:off x="5852160" y="4480560"/>
            <a:ext cx="27432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Contingency</a:t>
            </a:r>
            <a:endParaRPr/>
          </a:p>
        </p:txBody>
      </p:sp>
      <p:sp>
        <p:nvSpPr>
          <p:cNvPr id="604" name="Google Shape;604;p23"/>
          <p:cNvSpPr/>
          <p:nvPr/>
        </p:nvSpPr>
        <p:spPr>
          <a:xfrm>
            <a:off x="8778240" y="4480560"/>
            <a:ext cx="2194560" cy="146304"/>
          </a:xfrm>
          <a:prstGeom prst="rect">
            <a:avLst/>
          </a:prstGeom>
          <a:solidFill>
            <a:srgbClr val="293923"/>
          </a:solidFill>
          <a:ln cap="flat" cmpd="sng" w="9525">
            <a:solidFill>
              <a:srgbClr val="3A462E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23"/>
          <p:cNvSpPr/>
          <p:nvPr/>
        </p:nvSpPr>
        <p:spPr>
          <a:xfrm>
            <a:off x="8778240" y="4480560"/>
            <a:ext cx="731520" cy="146304"/>
          </a:xfrm>
          <a:prstGeom prst="rect">
            <a:avLst/>
          </a:prstGeom>
          <a:solidFill>
            <a:srgbClr val="D6B76A"/>
          </a:solidFill>
          <a:ln cap="flat" cmpd="sng" w="9525">
            <a:solidFill>
              <a:srgbClr val="D6B76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p23"/>
          <p:cNvSpPr txBox="1"/>
          <p:nvPr/>
        </p:nvSpPr>
        <p:spPr>
          <a:xfrm>
            <a:off x="11045952" y="4462272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10%</a:t>
            </a:r>
            <a:endParaRPr/>
          </a:p>
        </p:txBody>
      </p:sp>
      <p:sp>
        <p:nvSpPr>
          <p:cNvPr id="607" name="Google Shape;607;p23"/>
          <p:cNvSpPr txBox="1"/>
          <p:nvPr/>
        </p:nvSpPr>
        <p:spPr>
          <a:xfrm>
            <a:off x="5852160" y="5193792"/>
            <a:ext cx="292608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D6B76A"/>
                </a:solidFill>
                <a:latin typeface="Arial"/>
                <a:ea typeface="Arial"/>
                <a:cs typeface="Arial"/>
                <a:sym typeface="Arial"/>
              </a:rPr>
              <a:t>Milestones funded</a:t>
            </a:r>
            <a:endParaRPr/>
          </a:p>
        </p:txBody>
      </p:sp>
      <p:sp>
        <p:nvSpPr>
          <p:cNvPr id="608" name="Google Shape;608;p23"/>
          <p:cNvSpPr txBox="1"/>
          <p:nvPr/>
        </p:nvSpPr>
        <p:spPr>
          <a:xfrm>
            <a:off x="5852160" y="5550408"/>
            <a:ext cx="5303520" cy="402336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Launch hub • onboard 5–10 apartment communities • sell on quick-commerce channels • hit ₹20L+ monthly run-rate • open/lock first flagship store.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30D"/>
        </a:solidFill>
      </p:bgPr>
    </p:bg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_wide_upscale_retail_interior_scene_of_a_premium_2399x1350.jpg" id="613" name="Google Shape;61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2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24"/>
          <p:cNvSpPr/>
          <p:nvPr/>
        </p:nvSpPr>
        <p:spPr>
          <a:xfrm>
            <a:off x="0" y="0"/>
            <a:ext cx="5669280" cy="6858000"/>
          </a:xfrm>
          <a:prstGeom prst="rect">
            <a:avLst/>
          </a:prstGeom>
          <a:solidFill>
            <a:srgbClr val="07130D"/>
          </a:solidFill>
          <a:ln cap="flat" cmpd="sng" w="9525">
            <a:solidFill>
              <a:srgbClr val="07130D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24"/>
          <p:cNvSpPr txBox="1"/>
          <p:nvPr/>
        </p:nvSpPr>
        <p:spPr>
          <a:xfrm>
            <a:off x="594360" y="731520"/>
            <a:ext cx="29260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D3&amp;CO</a:t>
            </a:r>
            <a:endParaRPr/>
          </a:p>
        </p:txBody>
      </p:sp>
      <p:sp>
        <p:nvSpPr>
          <p:cNvPr id="617" name="Google Shape;617;p24"/>
          <p:cNvSpPr txBox="1"/>
          <p:nvPr/>
        </p:nvSpPr>
        <p:spPr>
          <a:xfrm>
            <a:off x="612648" y="1417320"/>
            <a:ext cx="448056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rgbClr val="F7F1E5"/>
                </a:solidFill>
                <a:latin typeface="Arial"/>
                <a:ea typeface="Arial"/>
                <a:cs typeface="Arial"/>
                <a:sym typeface="Arial"/>
              </a:rPr>
              <a:t>The focused path to India’s premium mutton brand.</a:t>
            </a:r>
            <a:endParaRPr/>
          </a:p>
        </p:txBody>
      </p:sp>
      <p:sp>
        <p:nvSpPr>
          <p:cNvPr id="618" name="Google Shape;618;p24"/>
          <p:cNvSpPr txBox="1"/>
          <p:nvPr/>
        </p:nvSpPr>
        <p:spPr>
          <a:xfrm>
            <a:off x="640080" y="2423160"/>
            <a:ext cx="443484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50800" spcFirstLastPara="1" rIns="25400" wrap="square" tIns="12700">
            <a:spAutoFit/>
          </a:bodyPr>
          <a:lstStyle/>
          <a:p>
            <a:pPr indent="-79375" lvl="0" marL="0" marR="0" rtl="0" algn="l">
              <a:spcBef>
                <a:spcPts val="0"/>
              </a:spcBef>
              <a:spcAft>
                <a:spcPts val="0"/>
              </a:spcAft>
              <a:buClr>
                <a:srgbClr val="B7B0A0"/>
              </a:buClr>
              <a:buSzPts val="1250"/>
              <a:buFont typeface="Arial"/>
              <a:buChar char="•"/>
            </a:pPr>
            <a:r>
              <a:rPr b="0" i="0" lang="en-US" sz="12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Single-category focus creates a sharper launch story</a:t>
            </a:r>
            <a:endParaRPr/>
          </a:p>
          <a:p>
            <a:pPr indent="-79375" lvl="0" marL="0" marR="0" rtl="0" algn="l">
              <a:spcBef>
                <a:spcPts val="500"/>
              </a:spcBef>
              <a:spcAft>
                <a:spcPts val="0"/>
              </a:spcAft>
              <a:buClr>
                <a:srgbClr val="B7B0A0"/>
              </a:buClr>
              <a:buSzPts val="1250"/>
              <a:buFont typeface="Arial"/>
              <a:buChar char="•"/>
            </a:pPr>
            <a:r>
              <a:rPr b="0" i="0" lang="en-US" sz="12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Omnichannel model balances reach, margin and trust</a:t>
            </a:r>
            <a:endParaRPr/>
          </a:p>
          <a:p>
            <a:pPr indent="-79375" lvl="0" marL="0" marR="0" rtl="0" algn="l">
              <a:spcBef>
                <a:spcPts val="500"/>
              </a:spcBef>
              <a:spcAft>
                <a:spcPts val="0"/>
              </a:spcAft>
              <a:buClr>
                <a:srgbClr val="B7B0A0"/>
              </a:buClr>
              <a:buSzPts val="1250"/>
              <a:buFont typeface="Arial"/>
              <a:buChar char="•"/>
            </a:pPr>
            <a:r>
              <a:rPr b="0" i="0" lang="en-US" sz="12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Premium stores become fulfilment hubs and brand proof</a:t>
            </a:r>
            <a:endParaRPr/>
          </a:p>
          <a:p>
            <a:pPr indent="-79375" lvl="0" marL="0" marR="0" rtl="0" algn="l">
              <a:spcBef>
                <a:spcPts val="500"/>
              </a:spcBef>
              <a:spcAft>
                <a:spcPts val="0"/>
              </a:spcAft>
              <a:buClr>
                <a:srgbClr val="B7B0A0"/>
              </a:buClr>
              <a:buSzPts val="1250"/>
              <a:buFont typeface="Arial"/>
              <a:buChar char="•"/>
            </a:pPr>
            <a:r>
              <a:rPr b="0" i="0" lang="en-US" sz="12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Financial plan targets break-even after the pilot stage</a:t>
            </a:r>
            <a:endParaRPr/>
          </a:p>
        </p:txBody>
      </p:sp>
      <p:sp>
        <p:nvSpPr>
          <p:cNvPr id="619" name="Google Shape;619;p24"/>
          <p:cNvSpPr txBox="1"/>
          <p:nvPr/>
        </p:nvSpPr>
        <p:spPr>
          <a:xfrm>
            <a:off x="658368" y="4983480"/>
            <a:ext cx="4480560" cy="47548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D6B76A"/>
                </a:solidFill>
                <a:latin typeface="Play"/>
                <a:ea typeface="Play"/>
                <a:cs typeface="Play"/>
                <a:sym typeface="Play"/>
              </a:rPr>
              <a:t>Start with mutton. Build trust. Then own protein.</a:t>
            </a:r>
            <a:endParaRPr/>
          </a:p>
        </p:txBody>
      </p:sp>
      <p:sp>
        <p:nvSpPr>
          <p:cNvPr id="620" name="Google Shape;620;p24"/>
          <p:cNvSpPr txBox="1"/>
          <p:nvPr/>
        </p:nvSpPr>
        <p:spPr>
          <a:xfrm>
            <a:off x="658368" y="6016752"/>
            <a:ext cx="4526280" cy="246888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Investor discussion deck • projections are illustrative and should be validated with local procurement, platform and lease quotes.</a:t>
            </a:r>
            <a:endParaRPr/>
          </a:p>
        </p:txBody>
      </p:sp>
      <p:sp>
        <p:nvSpPr>
          <p:cNvPr id="621" name="Google Shape;621;p24"/>
          <p:cNvSpPr txBox="1"/>
          <p:nvPr/>
        </p:nvSpPr>
        <p:spPr>
          <a:xfrm>
            <a:off x="11292840" y="6355080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25400" spcFirstLastPara="1" rIns="25400" wrap="square" tIns="12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B7B0A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